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slideMasters/slideMaster2.xml" ContentType="application/vnd.openxmlformats-officedocument.presentationml.slideMaster+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1" r:id="rId1"/>
    <p:sldMasterId id="2147484055" r:id="rId2"/>
  </p:sldMasterIdLst>
  <p:notesMasterIdLst>
    <p:notesMasterId r:id="rId21"/>
  </p:notesMasterIdLst>
  <p:handoutMasterIdLst>
    <p:handoutMasterId r:id="rId22"/>
  </p:handoutMasterIdLst>
  <p:sldIdLst>
    <p:sldId id="256" r:id="rId3"/>
    <p:sldId id="303" r:id="rId4"/>
    <p:sldId id="319" r:id="rId5"/>
    <p:sldId id="321" r:id="rId6"/>
    <p:sldId id="320" r:id="rId7"/>
    <p:sldId id="325" r:id="rId8"/>
    <p:sldId id="326" r:id="rId9"/>
    <p:sldId id="258" r:id="rId10"/>
    <p:sldId id="306" r:id="rId11"/>
    <p:sldId id="307" r:id="rId12"/>
    <p:sldId id="308" r:id="rId13"/>
    <p:sldId id="309" r:id="rId14"/>
    <p:sldId id="310" r:id="rId15"/>
    <p:sldId id="315" r:id="rId16"/>
    <p:sldId id="324" r:id="rId17"/>
    <p:sldId id="327" r:id="rId18"/>
    <p:sldId id="274" r:id="rId19"/>
    <p:sldId id="275" r:id="rId20"/>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d Turner" initials="cet"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9003"/>
    <a:srgbClr val="FCA30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76389" autoAdjust="0"/>
  </p:normalViewPr>
  <p:slideViewPr>
    <p:cSldViewPr snapToGrid="0">
      <p:cViewPr varScale="1">
        <p:scale>
          <a:sx n="88" d="100"/>
          <a:sy n="88" d="100"/>
        </p:scale>
        <p:origin x="2082" y="84"/>
      </p:cViewPr>
      <p:guideLst>
        <p:guide orient="horz" pos="2160"/>
        <p:guide pos="2880"/>
      </p:guideLst>
    </p:cSldViewPr>
  </p:slideViewPr>
  <p:outlineViewPr>
    <p:cViewPr>
      <p:scale>
        <a:sx n="33" d="100"/>
        <a:sy n="33" d="100"/>
      </p:scale>
      <p:origin x="0" y="-2803"/>
    </p:cViewPr>
  </p:outlineViewPr>
  <p:notesTextViewPr>
    <p:cViewPr>
      <p:scale>
        <a:sx n="3" d="2"/>
        <a:sy n="3" d="2"/>
      </p:scale>
      <p:origin x="0" y="0"/>
    </p:cViewPr>
  </p:notesTextViewPr>
  <p:sorterViewPr>
    <p:cViewPr varScale="1">
      <p:scale>
        <a:sx n="1" d="1"/>
        <a:sy n="1" d="1"/>
      </p:scale>
      <p:origin x="0" y="-2563"/>
    </p:cViewPr>
  </p:sorterViewPr>
  <p:notesViewPr>
    <p:cSldViewPr snapToGrid="0">
      <p:cViewPr>
        <p:scale>
          <a:sx n="80" d="100"/>
          <a:sy n="80" d="100"/>
        </p:scale>
        <p:origin x="2002" y="-888"/>
      </p:cViewPr>
      <p:guideLst>
        <p:guide orient="horz" pos="3024"/>
        <p:guide pos="2304"/>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28"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1614" cy="478748"/>
          </a:xfrm>
          <a:prstGeom prst="rect">
            <a:avLst/>
          </a:prstGeom>
        </p:spPr>
        <p:txBody>
          <a:bodyPr vert="horz" lIns="92031" tIns="46016" rIns="92031" bIns="46016"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sz="quarter" idx="1"/>
          </p:nvPr>
        </p:nvSpPr>
        <p:spPr>
          <a:xfrm>
            <a:off x="4141893" y="0"/>
            <a:ext cx="3171614" cy="478748"/>
          </a:xfrm>
          <a:prstGeom prst="rect">
            <a:avLst/>
          </a:prstGeom>
        </p:spPr>
        <p:txBody>
          <a:bodyPr vert="horz" lIns="92031" tIns="46016" rIns="92031" bIns="46016" rtlCol="0"/>
          <a:lstStyle>
            <a:lvl1pPr algn="r" fontAlgn="auto">
              <a:spcBef>
                <a:spcPts val="0"/>
              </a:spcBef>
              <a:spcAft>
                <a:spcPts val="0"/>
              </a:spcAft>
              <a:defRPr sz="1300">
                <a:latin typeface="+mn-lt"/>
              </a:defRPr>
            </a:lvl1pPr>
          </a:lstStyle>
          <a:p>
            <a:pPr>
              <a:defRPr/>
            </a:pPr>
            <a:fld id="{9CF4266E-AD6D-4DCC-8552-4324914D5FF4}" type="datetimeFigureOut">
              <a:rPr lang="en-US"/>
              <a:pPr>
                <a:defRPr/>
              </a:pPr>
              <a:t>4/26/2021</a:t>
            </a:fld>
            <a:endParaRPr lang="en-US" dirty="0"/>
          </a:p>
        </p:txBody>
      </p:sp>
      <p:sp>
        <p:nvSpPr>
          <p:cNvPr id="4" name="Footer Placeholder 3"/>
          <p:cNvSpPr>
            <a:spLocks noGrp="1"/>
          </p:cNvSpPr>
          <p:nvPr>
            <p:ph type="ftr" sz="quarter" idx="2"/>
          </p:nvPr>
        </p:nvSpPr>
        <p:spPr>
          <a:xfrm>
            <a:off x="0" y="9120813"/>
            <a:ext cx="3171614" cy="478748"/>
          </a:xfrm>
          <a:prstGeom prst="rect">
            <a:avLst/>
          </a:prstGeom>
        </p:spPr>
        <p:txBody>
          <a:bodyPr vert="horz" lIns="92031" tIns="46016" rIns="92031" bIns="46016" rtlCol="0" anchor="b"/>
          <a:lstStyle>
            <a:lvl1pPr algn="l" fontAlgn="auto">
              <a:spcBef>
                <a:spcPts val="0"/>
              </a:spcBef>
              <a:spcAft>
                <a:spcPts val="0"/>
              </a:spcAft>
              <a:defRPr sz="1300">
                <a:latin typeface="+mn-lt"/>
              </a:defRPr>
            </a:lvl1pPr>
          </a:lstStyle>
          <a:p>
            <a:pPr>
              <a:defRPr/>
            </a:pPr>
            <a:endParaRPr lang="en-US" dirty="0"/>
          </a:p>
        </p:txBody>
      </p:sp>
      <p:sp>
        <p:nvSpPr>
          <p:cNvPr id="5" name="Slide Number Placeholder 4"/>
          <p:cNvSpPr>
            <a:spLocks noGrp="1"/>
          </p:cNvSpPr>
          <p:nvPr>
            <p:ph type="sldNum" sz="quarter" idx="3"/>
          </p:nvPr>
        </p:nvSpPr>
        <p:spPr>
          <a:xfrm>
            <a:off x="4141893" y="9120813"/>
            <a:ext cx="3171614" cy="478748"/>
          </a:xfrm>
          <a:prstGeom prst="rect">
            <a:avLst/>
          </a:prstGeom>
        </p:spPr>
        <p:txBody>
          <a:bodyPr vert="horz" lIns="92031" tIns="46016" rIns="92031" bIns="46016" rtlCol="0" anchor="b"/>
          <a:lstStyle>
            <a:lvl1pPr algn="r" fontAlgn="auto">
              <a:spcBef>
                <a:spcPts val="0"/>
              </a:spcBef>
              <a:spcAft>
                <a:spcPts val="0"/>
              </a:spcAft>
              <a:defRPr sz="1300">
                <a:latin typeface="+mn-lt"/>
              </a:defRPr>
            </a:lvl1pPr>
          </a:lstStyle>
          <a:p>
            <a:pPr>
              <a:defRPr/>
            </a:pPr>
            <a:fld id="{239D5CF7-E01C-47F2-8F49-1646B493A3CE}" type="slidenum">
              <a:rPr lang="en-US"/>
              <a:pPr>
                <a:defRPr/>
              </a:pPr>
              <a:t>‹#›</a:t>
            </a:fld>
            <a:endParaRPr lang="en-US" dirty="0"/>
          </a:p>
        </p:txBody>
      </p:sp>
    </p:spTree>
    <p:extLst>
      <p:ext uri="{BB962C8B-B14F-4D97-AF65-F5344CB8AC3E}">
        <p14:creationId xmlns:p14="http://schemas.microsoft.com/office/powerpoint/2010/main" val="419890976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1614" cy="478748"/>
          </a:xfrm>
          <a:prstGeom prst="rect">
            <a:avLst/>
          </a:prstGeom>
        </p:spPr>
        <p:txBody>
          <a:bodyPr vert="horz" lIns="97276" tIns="48639" rIns="97276" bIns="48639"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idx="1"/>
          </p:nvPr>
        </p:nvSpPr>
        <p:spPr>
          <a:xfrm>
            <a:off x="4141893" y="0"/>
            <a:ext cx="3171614" cy="478748"/>
          </a:xfrm>
          <a:prstGeom prst="rect">
            <a:avLst/>
          </a:prstGeom>
        </p:spPr>
        <p:txBody>
          <a:bodyPr vert="horz" lIns="97276" tIns="48639" rIns="97276" bIns="48639" rtlCol="0"/>
          <a:lstStyle>
            <a:lvl1pPr algn="r" fontAlgn="auto">
              <a:spcBef>
                <a:spcPts val="0"/>
              </a:spcBef>
              <a:spcAft>
                <a:spcPts val="0"/>
              </a:spcAft>
              <a:defRPr sz="1300">
                <a:latin typeface="+mn-lt"/>
              </a:defRPr>
            </a:lvl1pPr>
          </a:lstStyle>
          <a:p>
            <a:pPr>
              <a:defRPr/>
            </a:pPr>
            <a:fld id="{B57D26F3-7EF9-402C-842F-335DCE155E9E}" type="datetimeFigureOut">
              <a:rPr lang="en-US"/>
              <a:pPr>
                <a:defRPr/>
              </a:pPr>
              <a:t>4/26/2021</a:t>
            </a:fld>
            <a:endParaRPr lang="en-US" dirty="0"/>
          </a:p>
        </p:txBody>
      </p:sp>
      <p:sp>
        <p:nvSpPr>
          <p:cNvPr id="4" name="Slide Image Placeholder 3"/>
          <p:cNvSpPr>
            <a:spLocks noGrp="1" noRot="1" noChangeAspect="1"/>
          </p:cNvSpPr>
          <p:nvPr>
            <p:ph type="sldImg" idx="2"/>
          </p:nvPr>
        </p:nvSpPr>
        <p:spPr>
          <a:xfrm>
            <a:off x="1257300" y="719138"/>
            <a:ext cx="4802188" cy="3600450"/>
          </a:xfrm>
          <a:prstGeom prst="rect">
            <a:avLst/>
          </a:prstGeom>
          <a:noFill/>
          <a:ln w="12700">
            <a:solidFill>
              <a:prstClr val="black"/>
            </a:solidFill>
          </a:ln>
        </p:spPr>
        <p:txBody>
          <a:bodyPr vert="horz" lIns="97276" tIns="48639" rIns="97276" bIns="48639" rtlCol="0" anchor="ctr"/>
          <a:lstStyle/>
          <a:p>
            <a:pPr lvl="0"/>
            <a:endParaRPr lang="en-US" noProof="0" dirty="0"/>
          </a:p>
        </p:txBody>
      </p:sp>
      <p:sp>
        <p:nvSpPr>
          <p:cNvPr id="5" name="Notes Placeholder 4"/>
          <p:cNvSpPr>
            <a:spLocks noGrp="1"/>
          </p:cNvSpPr>
          <p:nvPr>
            <p:ph type="body" sz="quarter" idx="3"/>
          </p:nvPr>
        </p:nvSpPr>
        <p:spPr>
          <a:xfrm>
            <a:off x="731520" y="4561227"/>
            <a:ext cx="5852160" cy="4318573"/>
          </a:xfrm>
          <a:prstGeom prst="rect">
            <a:avLst/>
          </a:prstGeom>
        </p:spPr>
        <p:txBody>
          <a:bodyPr vert="horz" lIns="97276" tIns="48639" rIns="97276" bIns="4863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813"/>
            <a:ext cx="3171614" cy="478748"/>
          </a:xfrm>
          <a:prstGeom prst="rect">
            <a:avLst/>
          </a:prstGeom>
        </p:spPr>
        <p:txBody>
          <a:bodyPr vert="horz" lIns="97276" tIns="48639" rIns="97276" bIns="48639" rtlCol="0" anchor="b"/>
          <a:lstStyle>
            <a:lvl1pPr algn="l" fontAlgn="auto">
              <a:spcBef>
                <a:spcPts val="0"/>
              </a:spcBef>
              <a:spcAft>
                <a:spcPts val="0"/>
              </a:spcAft>
              <a:defRPr sz="1300">
                <a:latin typeface="+mn-lt"/>
              </a:defRPr>
            </a:lvl1pPr>
          </a:lstStyle>
          <a:p>
            <a:pPr>
              <a:defRPr/>
            </a:pPr>
            <a:endParaRPr lang="en-US" dirty="0"/>
          </a:p>
        </p:txBody>
      </p:sp>
      <p:sp>
        <p:nvSpPr>
          <p:cNvPr id="7" name="Slide Number Placeholder 6"/>
          <p:cNvSpPr>
            <a:spLocks noGrp="1"/>
          </p:cNvSpPr>
          <p:nvPr>
            <p:ph type="sldNum" sz="quarter" idx="5"/>
          </p:nvPr>
        </p:nvSpPr>
        <p:spPr>
          <a:xfrm>
            <a:off x="4141893" y="9120813"/>
            <a:ext cx="3171614" cy="478748"/>
          </a:xfrm>
          <a:prstGeom prst="rect">
            <a:avLst/>
          </a:prstGeom>
        </p:spPr>
        <p:txBody>
          <a:bodyPr vert="horz" lIns="97276" tIns="48639" rIns="97276" bIns="48639" rtlCol="0" anchor="b"/>
          <a:lstStyle>
            <a:lvl1pPr algn="r" fontAlgn="auto">
              <a:spcBef>
                <a:spcPts val="0"/>
              </a:spcBef>
              <a:spcAft>
                <a:spcPts val="0"/>
              </a:spcAft>
              <a:defRPr sz="1300">
                <a:latin typeface="+mn-lt"/>
              </a:defRPr>
            </a:lvl1pPr>
          </a:lstStyle>
          <a:p>
            <a:pPr>
              <a:defRPr/>
            </a:pPr>
            <a:fld id="{C1630B0E-1AE7-40D7-91E5-A1CA0EEDC61E}" type="slidenum">
              <a:rPr lang="en-US"/>
              <a:pPr>
                <a:defRPr/>
              </a:pPr>
              <a:t>‹#›</a:t>
            </a:fld>
            <a:endParaRPr lang="en-US" dirty="0"/>
          </a:p>
        </p:txBody>
      </p:sp>
    </p:spTree>
    <p:extLst>
      <p:ext uri="{BB962C8B-B14F-4D97-AF65-F5344CB8AC3E}">
        <p14:creationId xmlns:p14="http://schemas.microsoft.com/office/powerpoint/2010/main" val="410343112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robin.daigle@la.go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Welcome to the public meeting for the proposed</a:t>
            </a:r>
            <a:r>
              <a:rPr lang="en-US" baseline="0" dirty="0" smtClean="0"/>
              <a:t> </a:t>
            </a:r>
            <a:r>
              <a:rPr lang="en-US" dirty="0" smtClean="0"/>
              <a:t>roundabouts at the intersections</a:t>
            </a:r>
            <a:r>
              <a:rPr lang="en-US" baseline="0" dirty="0" smtClean="0"/>
              <a:t> of US 190 and </a:t>
            </a:r>
            <a:r>
              <a:rPr lang="en-US" baseline="0" dirty="0" err="1" smtClean="0"/>
              <a:t>Northshore</a:t>
            </a:r>
            <a:r>
              <a:rPr lang="en-US" baseline="0" dirty="0" smtClean="0"/>
              <a:t> Blvd. and US 190 and Camp </a:t>
            </a:r>
            <a:r>
              <a:rPr lang="en-US" baseline="0" dirty="0" err="1" smtClean="0"/>
              <a:t>Villere</a:t>
            </a:r>
            <a:r>
              <a:rPr lang="en-US" baseline="0" dirty="0" smtClean="0"/>
              <a:t> Rd. in St. Tammany Parish</a:t>
            </a:r>
            <a:r>
              <a:rPr lang="en-US" dirty="0" smtClean="0"/>
              <a:t>.  This project is jointly funded by the Federal Highway Administration and the Louisiana Department of Transportation and Development.</a:t>
            </a:r>
          </a:p>
        </p:txBody>
      </p:sp>
    </p:spTree>
    <p:extLst>
      <p:ext uri="{BB962C8B-B14F-4D97-AF65-F5344CB8AC3E}">
        <p14:creationId xmlns:p14="http://schemas.microsoft.com/office/powerpoint/2010/main" val="2108997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defTabSz="917460" eaLnBrk="1" hangingPunct="1">
              <a:spcBef>
                <a:spcPct val="0"/>
              </a:spcBef>
            </a:pPr>
            <a:r>
              <a:rPr lang="en-US" dirty="0" smtClean="0"/>
              <a:t>What do statistics from FHWA say about Roundabouts?</a:t>
            </a:r>
          </a:p>
          <a:p>
            <a:pPr defTabSz="917460" eaLnBrk="1" hangingPunct="1">
              <a:spcBef>
                <a:spcPct val="0"/>
              </a:spcBef>
            </a:pPr>
            <a:endParaRPr lang="en-US" dirty="0" smtClean="0"/>
          </a:p>
          <a:p>
            <a:pPr defTabSz="917460" eaLnBrk="1" hangingPunct="1">
              <a:spcBef>
                <a:spcPct val="0"/>
              </a:spcBef>
              <a:defRPr/>
            </a:pPr>
            <a:r>
              <a:rPr lang="en-US" b="1" dirty="0" smtClean="0"/>
              <a:t>Roundabouts save lives</a:t>
            </a:r>
          </a:p>
          <a:p>
            <a:pPr defTabSz="917460" eaLnBrk="1" hangingPunct="1">
              <a:spcBef>
                <a:spcPct val="0"/>
              </a:spcBef>
            </a:pPr>
            <a:endParaRPr lang="en-US" dirty="0" smtClean="0"/>
          </a:p>
          <a:p>
            <a:pPr marL="0" lvl="1" defTabSz="917460" eaLnBrk="1" hangingPunct="1">
              <a:spcBef>
                <a:spcPct val="0"/>
              </a:spcBef>
              <a:defRPr/>
            </a:pPr>
            <a:r>
              <a:rPr lang="en-US" dirty="0" smtClean="0"/>
              <a:t>Studies</a:t>
            </a:r>
            <a:r>
              <a:rPr lang="en-US" baseline="0" dirty="0" smtClean="0"/>
              <a:t> show that roundabouts r</a:t>
            </a:r>
            <a:r>
              <a:rPr lang="en-US" dirty="0" smtClean="0"/>
              <a:t>educe fatalities by up to 90%;</a:t>
            </a:r>
            <a:r>
              <a:rPr lang="en-US" baseline="0" dirty="0" smtClean="0"/>
              <a:t> reduce injury crashes</a:t>
            </a:r>
            <a:r>
              <a:rPr lang="en-US" dirty="0" smtClean="0"/>
              <a:t> </a:t>
            </a:r>
            <a:r>
              <a:rPr lang="en-US" baseline="0" dirty="0" smtClean="0"/>
              <a:t>by up to 76%; r</a:t>
            </a:r>
            <a:r>
              <a:rPr lang="en-US" dirty="0" smtClean="0"/>
              <a:t>educe pedestrian crashes by up to 30% to 40%; and</a:t>
            </a:r>
            <a:r>
              <a:rPr lang="en-US" baseline="0" dirty="0" smtClean="0"/>
              <a:t> create </a:t>
            </a:r>
            <a:r>
              <a:rPr lang="en-US" dirty="0" smtClean="0"/>
              <a:t>up to 75% fewer conflict points that a four-way intersection. Conflict points are any point where the paths of two through or turning vehicles diverge, merge, or cross.</a:t>
            </a:r>
          </a:p>
          <a:p>
            <a:pPr marL="0" lvl="1" defTabSz="917460" eaLnBrk="1" hangingPunct="1">
              <a:spcBef>
                <a:spcPct val="0"/>
              </a:spcBef>
              <a:defRPr/>
            </a:pPr>
            <a:endParaRPr lang="en-US" dirty="0" smtClean="0"/>
          </a:p>
          <a:p>
            <a:pPr defTabSz="917460" eaLnBrk="1" hangingPunct="1">
              <a:spcBef>
                <a:spcPct val="0"/>
              </a:spcBef>
            </a:pPr>
            <a:endParaRPr lang="en-US" dirty="0" smtClean="0"/>
          </a:p>
        </p:txBody>
      </p:sp>
    </p:spTree>
    <p:extLst>
      <p:ext uri="{BB962C8B-B14F-4D97-AF65-F5344CB8AC3E}">
        <p14:creationId xmlns:p14="http://schemas.microsoft.com/office/powerpoint/2010/main" val="1058167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lgn="just">
              <a:buClr>
                <a:schemeClr val="tx2"/>
              </a:buClr>
              <a:buFont typeface="Arial" pitchFamily="34" charset="0"/>
              <a:buNone/>
            </a:pPr>
            <a:r>
              <a:rPr lang="en-US" b="1" dirty="0"/>
              <a:t>Roundabouts save money</a:t>
            </a:r>
          </a:p>
          <a:p>
            <a:pPr algn="just">
              <a:buClr>
                <a:schemeClr val="tx2"/>
              </a:buClr>
              <a:buFont typeface="Arial" pitchFamily="34" charset="0"/>
              <a:buNone/>
            </a:pPr>
            <a:endParaRPr lang="en-US" b="1" dirty="0"/>
          </a:p>
          <a:p>
            <a:pPr algn="just">
              <a:buClr>
                <a:schemeClr val="tx2"/>
              </a:buClr>
              <a:buFont typeface="Arial" pitchFamily="34" charset="0"/>
              <a:buNone/>
            </a:pPr>
            <a:r>
              <a:rPr lang="en-US" dirty="0"/>
              <a:t>Roundabouts reduce road electricity and maintenance costs by an average of $5,000/year.  Also, roundabouts provide a 25-year service life, compared to the ten-year service life of signal equipment.</a:t>
            </a:r>
          </a:p>
          <a:p>
            <a:pPr defTabSz="917460" eaLnBrk="1" hangingPunct="1">
              <a:spcBef>
                <a:spcPct val="0"/>
              </a:spcBef>
            </a:pPr>
            <a:endParaRPr lang="en-US" dirty="0" smtClean="0"/>
          </a:p>
        </p:txBody>
      </p:sp>
    </p:spTree>
    <p:extLst>
      <p:ext uri="{BB962C8B-B14F-4D97-AF65-F5344CB8AC3E}">
        <p14:creationId xmlns:p14="http://schemas.microsoft.com/office/powerpoint/2010/main" val="3321338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lgn="just">
              <a:buClr>
                <a:schemeClr val="tx2"/>
              </a:buClr>
              <a:buFont typeface="Arial" pitchFamily="34" charset="0"/>
              <a:buNone/>
            </a:pPr>
            <a:r>
              <a:rPr lang="en-US" b="1" dirty="0"/>
              <a:t>Roundabouts provide environmental benefits</a:t>
            </a:r>
          </a:p>
          <a:p>
            <a:pPr algn="just">
              <a:buClr>
                <a:schemeClr val="tx2"/>
              </a:buClr>
              <a:buFont typeface="Arial" pitchFamily="34" charset="0"/>
              <a:buNone/>
            </a:pPr>
            <a:endParaRPr lang="en-US" b="1" dirty="0"/>
          </a:p>
          <a:p>
            <a:pPr marL="0" lvl="1" algn="just" defTabSz="957349">
              <a:buClr>
                <a:schemeClr val="tx2"/>
              </a:buClr>
              <a:defRPr/>
            </a:pPr>
            <a:r>
              <a:rPr lang="en-US" dirty="0"/>
              <a:t>Roundabouts </a:t>
            </a:r>
            <a:r>
              <a:rPr lang="en-US" b="0" dirty="0" smtClean="0"/>
              <a:t>r</a:t>
            </a:r>
            <a:r>
              <a:rPr lang="en-US" dirty="0" smtClean="0"/>
              <a:t>educe vehicle delay and the number and duration of stops compared with signalized intersections, thus decreasing fuel consumption and carbon emissions.  Fewer stops and hard accelerations mean less time idling.</a:t>
            </a:r>
          </a:p>
          <a:p>
            <a:pPr algn="just">
              <a:buClr>
                <a:schemeClr val="tx2"/>
              </a:buClr>
              <a:buFont typeface="Arial" pitchFamily="34" charset="0"/>
              <a:buNone/>
            </a:pPr>
            <a:endParaRPr lang="en-US" dirty="0"/>
          </a:p>
          <a:p>
            <a:pPr defTabSz="917460" eaLnBrk="1" hangingPunct="1">
              <a:spcBef>
                <a:spcPct val="0"/>
              </a:spcBef>
            </a:pPr>
            <a:endParaRPr lang="en-US" dirty="0" smtClean="0"/>
          </a:p>
        </p:txBody>
      </p:sp>
    </p:spTree>
    <p:extLst>
      <p:ext uri="{BB962C8B-B14F-4D97-AF65-F5344CB8AC3E}">
        <p14:creationId xmlns:p14="http://schemas.microsoft.com/office/powerpoint/2010/main" val="800752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defTabSz="917460" eaLnBrk="1" hangingPunct="1">
              <a:spcBef>
                <a:spcPct val="0"/>
              </a:spcBef>
            </a:pPr>
            <a:r>
              <a:rPr lang="en-US" dirty="0" smtClean="0"/>
              <a:t>For those of you who</a:t>
            </a:r>
            <a:r>
              <a:rPr lang="en-US" baseline="0" dirty="0" smtClean="0"/>
              <a:t> have never driven through a roundabout intersection, </a:t>
            </a:r>
            <a:r>
              <a:rPr lang="en-US" dirty="0" smtClean="0"/>
              <a:t>let’s discuss the general principles of using a Roundabout.</a:t>
            </a:r>
          </a:p>
          <a:p>
            <a:pPr defTabSz="917460" eaLnBrk="1" hangingPunct="1">
              <a:spcBef>
                <a:spcPct val="0"/>
              </a:spcBef>
            </a:pPr>
            <a:endParaRPr lang="en-US" dirty="0" smtClean="0"/>
          </a:p>
          <a:p>
            <a:pPr defTabSz="917460" eaLnBrk="1" hangingPunct="1">
              <a:spcBef>
                <a:spcPct val="0"/>
              </a:spcBef>
              <a:defRPr/>
            </a:pPr>
            <a:r>
              <a:rPr lang="en-US" dirty="0"/>
              <a:t>Think of roundabouts as a series of “T” intersections, where entering vehicles yield to one-way traffic coming from the left. A driver approaching a roundabout must slow down, stop or yield to traffic already in the roundabout, and yield to pedestrians in the crosswalk. Then, it’s a simple matter of making a right-hand turn onto a one-way street. Once in the roundabout, the driver proceeds around the central island, then takes the necessary right-hand turn to exit. </a:t>
            </a:r>
          </a:p>
          <a:p>
            <a:pPr defTabSz="917460" eaLnBrk="1" hangingPunct="1">
              <a:spcBef>
                <a:spcPct val="0"/>
              </a:spcBef>
              <a:defRPr/>
            </a:pPr>
            <a:endParaRPr lang="en-US" dirty="0"/>
          </a:p>
          <a:p>
            <a:pPr defTabSz="917460" eaLnBrk="1" hangingPunct="1">
              <a:spcBef>
                <a:spcPct val="0"/>
              </a:spcBef>
              <a:defRPr/>
            </a:pPr>
            <a:endParaRPr lang="en-US" b="1" dirty="0"/>
          </a:p>
          <a:p>
            <a:pPr defTabSz="917460" eaLnBrk="1" hangingPunct="1">
              <a:spcBef>
                <a:spcPct val="0"/>
              </a:spcBef>
              <a:defRPr/>
            </a:pPr>
            <a:endParaRPr lang="en-US" b="1" dirty="0"/>
          </a:p>
          <a:p>
            <a:pPr defTabSz="917460" eaLnBrk="1" hangingPunct="1">
              <a:spcBef>
                <a:spcPct val="0"/>
              </a:spcBef>
              <a:defRPr/>
            </a:pPr>
            <a:endParaRPr lang="en-US" dirty="0"/>
          </a:p>
          <a:p>
            <a:pPr defTabSz="917460" eaLnBrk="1" hangingPunct="1">
              <a:spcBef>
                <a:spcPct val="0"/>
              </a:spcBef>
            </a:pPr>
            <a:endParaRPr lang="en-US" dirty="0" smtClean="0"/>
          </a:p>
        </p:txBody>
      </p:sp>
    </p:spTree>
    <p:extLst>
      <p:ext uri="{BB962C8B-B14F-4D97-AF65-F5344CB8AC3E}">
        <p14:creationId xmlns:p14="http://schemas.microsoft.com/office/powerpoint/2010/main" val="2619587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defTabSz="917460" eaLnBrk="1" hangingPunct="1">
              <a:spcBef>
                <a:spcPct val="0"/>
              </a:spcBef>
            </a:pPr>
            <a:r>
              <a:rPr lang="en-US" dirty="0" smtClean="0"/>
              <a:t>Can roundabouts accommodate larger vehicles?</a:t>
            </a:r>
          </a:p>
          <a:p>
            <a:pPr defTabSz="917460" eaLnBrk="1" hangingPunct="1">
              <a:spcBef>
                <a:spcPct val="0"/>
              </a:spcBef>
            </a:pPr>
            <a:endParaRPr lang="en-US" dirty="0" smtClean="0"/>
          </a:p>
          <a:p>
            <a:pPr defTabSz="917460" eaLnBrk="1" hangingPunct="1">
              <a:spcBef>
                <a:spcPct val="0"/>
              </a:spcBef>
              <a:defRPr/>
            </a:pPr>
            <a:r>
              <a:rPr lang="en-US" dirty="0" smtClean="0"/>
              <a:t>The</a:t>
            </a:r>
            <a:r>
              <a:rPr lang="en-US" baseline="0" dirty="0" smtClean="0"/>
              <a:t> answer: Yes. </a:t>
            </a:r>
            <a:r>
              <a:rPr lang="en-US" dirty="0"/>
              <a:t>Roundabouts are designed to accommodate vehicles with a large turning radius such as buses, fire trucks and eighteen wheelers. Roundabouts provide an area between the circulatory roadway and the central island, </a:t>
            </a:r>
            <a:r>
              <a:rPr lang="en-US" dirty="0" smtClean="0"/>
              <a:t>known </a:t>
            </a:r>
            <a:r>
              <a:rPr lang="en-US" dirty="0"/>
              <a:t>as a truck apron, over which the rear wheels of these vehicles can safely track. </a:t>
            </a:r>
          </a:p>
          <a:p>
            <a:pPr defTabSz="917460" eaLnBrk="1" hangingPunct="1">
              <a:spcBef>
                <a:spcPct val="0"/>
              </a:spcBef>
            </a:pPr>
            <a:endParaRPr lang="en-US" dirty="0" smtClean="0"/>
          </a:p>
        </p:txBody>
      </p:sp>
    </p:spTree>
    <p:extLst>
      <p:ext uri="{BB962C8B-B14F-4D97-AF65-F5344CB8AC3E}">
        <p14:creationId xmlns:p14="http://schemas.microsoft.com/office/powerpoint/2010/main" val="4127125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marL="379476">
              <a:lnSpc>
                <a:spcPct val="110000"/>
              </a:lnSpc>
              <a:buClr>
                <a:schemeClr val="tx2"/>
              </a:buClr>
              <a:buFont typeface="Wingdings" panose="05000000000000000000" pitchFamily="2" charset="2"/>
              <a:buNone/>
              <a:defRPr/>
            </a:pPr>
            <a:r>
              <a:rPr lang="en-US" sz="1200" dirty="0" smtClean="0">
                <a:solidFill>
                  <a:schemeClr val="tx2"/>
                </a:solidFill>
              </a:rPr>
              <a:t>Section 4(f) refers to the original section within the U.S. Department of Transportation Act of 1966 which provided for consideration of park and recreation lands, wildlife and waterfowl refuges, and historic sites during</a:t>
            </a:r>
            <a:r>
              <a:rPr lang="en-US" sz="1200" baseline="0" dirty="0" smtClean="0">
                <a:solidFill>
                  <a:schemeClr val="tx2"/>
                </a:solidFill>
              </a:rPr>
              <a:t> </a:t>
            </a:r>
            <a:r>
              <a:rPr lang="en-US" sz="1200" dirty="0" smtClean="0">
                <a:solidFill>
                  <a:schemeClr val="tx2"/>
                </a:solidFill>
              </a:rPr>
              <a:t>transportation project development. </a:t>
            </a:r>
          </a:p>
          <a:p>
            <a:pPr marL="36576" indent="0">
              <a:lnSpc>
                <a:spcPct val="110000"/>
              </a:lnSpc>
              <a:buClr>
                <a:schemeClr val="tx2"/>
              </a:buClr>
              <a:buFont typeface="Wingdings" panose="05000000000000000000" pitchFamily="2" charset="2"/>
              <a:buNone/>
              <a:defRPr/>
            </a:pPr>
            <a:endParaRPr lang="en-US" sz="1200" dirty="0" smtClean="0">
              <a:solidFill>
                <a:schemeClr val="tx2"/>
              </a:solidFill>
            </a:endParaRPr>
          </a:p>
          <a:p>
            <a:pPr marL="36576" indent="0">
              <a:lnSpc>
                <a:spcPct val="110000"/>
              </a:lnSpc>
              <a:buClr>
                <a:schemeClr val="tx2"/>
              </a:buClr>
              <a:buFont typeface="Wingdings" panose="05000000000000000000" pitchFamily="2" charset="2"/>
              <a:buNone/>
              <a:defRPr/>
            </a:pPr>
            <a:r>
              <a:rPr lang="en-US" sz="1200" dirty="0" smtClean="0">
                <a:solidFill>
                  <a:schemeClr val="tx2"/>
                </a:solidFill>
              </a:rPr>
              <a:t>The proposed roundabout at the intersection of US 190 and </a:t>
            </a:r>
            <a:r>
              <a:rPr lang="en-US" sz="1200" dirty="0" err="1" smtClean="0">
                <a:solidFill>
                  <a:schemeClr val="tx2"/>
                </a:solidFill>
              </a:rPr>
              <a:t>Northshore</a:t>
            </a:r>
            <a:r>
              <a:rPr lang="en-US" sz="1200" dirty="0" smtClean="0">
                <a:solidFill>
                  <a:schemeClr val="tx2"/>
                </a:solidFill>
              </a:rPr>
              <a:t> Blvd. would require right-of-way from the Tammany Trace, a Section 4 (f) property. FHWA, DOTD, and St. Tammany Parish (Officials with Jurisdiction) have determined the 4(f) use of the Tammany Trace right-of-way would be a </a:t>
            </a:r>
            <a:r>
              <a:rPr lang="en-US" sz="1200" i="1" dirty="0" smtClean="0">
                <a:solidFill>
                  <a:schemeClr val="tx2"/>
                </a:solidFill>
              </a:rPr>
              <a:t>De Minimis </a:t>
            </a:r>
            <a:r>
              <a:rPr lang="en-US" sz="1200" dirty="0" smtClean="0">
                <a:solidFill>
                  <a:schemeClr val="tx2"/>
                </a:solidFill>
              </a:rPr>
              <a:t>Impact. The project will not adversely affect the activities, features, and attributes that qualify the Tammany Trace for protection under Section 4(f).</a:t>
            </a:r>
          </a:p>
        </p:txBody>
      </p:sp>
      <p:sp>
        <p:nvSpPr>
          <p:cNvPr id="2" name="Date Placeholder 1"/>
          <p:cNvSpPr>
            <a:spLocks noGrp="1"/>
          </p:cNvSpPr>
          <p:nvPr>
            <p:ph type="dt" idx="10"/>
          </p:nvPr>
        </p:nvSpPr>
        <p:spPr/>
        <p:txBody>
          <a:bodyPr/>
          <a:lstStyle/>
          <a:p>
            <a:pPr>
              <a:defRPr/>
            </a:pPr>
            <a:fld id="{7B584BE2-F018-4466-B57C-35BE01ECE7C8}" type="datetime1">
              <a:rPr lang="en-US" smtClean="0"/>
              <a:t>4/26/2021</a:t>
            </a:fld>
            <a:endParaRPr lang="en-US" dirty="0"/>
          </a:p>
        </p:txBody>
      </p:sp>
    </p:spTree>
    <p:extLst>
      <p:ext uri="{BB962C8B-B14F-4D97-AF65-F5344CB8AC3E}">
        <p14:creationId xmlns:p14="http://schemas.microsoft.com/office/powerpoint/2010/main" val="3535046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proposed roundabout at the intersection of US 190 and </a:t>
            </a:r>
            <a:r>
              <a:rPr lang="en-US" sz="1200" dirty="0" err="1" smtClean="0"/>
              <a:t>Northshore</a:t>
            </a:r>
            <a:r>
              <a:rPr lang="en-US" sz="1200" dirty="0" smtClean="0"/>
              <a:t> Blvd. would require right-of-way from approximately </a:t>
            </a:r>
            <a:r>
              <a:rPr lang="en-US" sz="1200" b="0" dirty="0" smtClean="0"/>
              <a:t>1.0 </a:t>
            </a:r>
            <a:r>
              <a:rPr lang="en-US" sz="1200" dirty="0" smtClean="0"/>
              <a:t>acre of the Tammany Trace, a Section 4 (f) property.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This slide shows the portion of the proposed required ROW from Tammany Trace as well as the Tammany Trace bike</a:t>
            </a:r>
            <a:r>
              <a:rPr lang="en-US" baseline="0" dirty="0" smtClean="0"/>
              <a:t> path in relation to the proposed project area</a:t>
            </a:r>
            <a:r>
              <a:rPr lang="en-US" dirty="0" smtClean="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portion</a:t>
            </a:r>
            <a:r>
              <a:rPr lang="en-US" sz="1200" kern="1200" dirty="0" smtClean="0">
                <a:solidFill>
                  <a:schemeClr val="tx1"/>
                </a:solidFill>
                <a:effectLst/>
                <a:latin typeface="+mn-lt"/>
                <a:ea typeface="+mn-ea"/>
                <a:cs typeface="+mn-cs"/>
              </a:rPr>
              <a:t> of the Tammany Trace is not being used as a park or recreational area, has no essential features of a recreational area, and there is no plan in place to incorporate it into the Trace for those purposes.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 construction of the roundabout will not adversely affect the activities, features, and attributes that qualify the Trace for protection under 4(f), as it remains far enough distance from the recreational activities.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Overall, the net effect of </a:t>
            </a:r>
            <a:r>
              <a:rPr lang="en-US" sz="1200" b="0" kern="1200" smtClean="0">
                <a:solidFill>
                  <a:schemeClr val="tx1"/>
                </a:solidFill>
                <a:effectLst/>
                <a:latin typeface="+mn-lt"/>
                <a:ea typeface="+mn-ea"/>
                <a:cs typeface="+mn-cs"/>
              </a:rPr>
              <a:t>1.0 </a:t>
            </a:r>
            <a:r>
              <a:rPr lang="en-US" sz="1200" kern="1200" smtClean="0">
                <a:solidFill>
                  <a:schemeClr val="tx1"/>
                </a:solidFill>
                <a:effectLst/>
                <a:latin typeface="+mn-lt"/>
                <a:ea typeface="+mn-ea"/>
                <a:cs typeface="+mn-cs"/>
              </a:rPr>
              <a:t>acre </a:t>
            </a:r>
            <a:r>
              <a:rPr lang="en-US" sz="1200" kern="1200" dirty="0" smtClean="0">
                <a:solidFill>
                  <a:schemeClr val="tx1"/>
                </a:solidFill>
                <a:effectLst/>
                <a:latin typeface="+mn-lt"/>
                <a:ea typeface="+mn-ea"/>
                <a:cs typeface="+mn-cs"/>
              </a:rPr>
              <a:t>out of the 31 mile trail, would not adversely affect the 4(f) resource.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3338297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r>
              <a:rPr lang="en-US" altLang="en-US" dirty="0" smtClean="0"/>
              <a:t>Thank you for participating in this public meeting. Please view the other available documents, click the link on the comment form to leave any comments or questions you may have. Or, you may mail your comments to us at P.O. Box 94245 Baton Rouge Louisiana, 70804 //</a:t>
            </a:r>
            <a:r>
              <a:rPr lang="en-US" altLang="en-US" sz="1200" dirty="0" smtClean="0"/>
              <a:t>Please include H.012812 in your mailed comments.</a:t>
            </a:r>
          </a:p>
          <a:p>
            <a:endParaRPr lang="en-US" altLang="en-US" sz="1200" dirty="0" smtClean="0"/>
          </a:p>
          <a:p>
            <a:r>
              <a:rPr lang="en-US" altLang="en-US" dirty="0" smtClean="0"/>
              <a:t>Comments postmarked or received by May</a:t>
            </a:r>
            <a:r>
              <a:rPr lang="en-US" altLang="en-US" baseline="0" dirty="0" smtClean="0"/>
              <a:t> 19, 2021</a:t>
            </a:r>
            <a:r>
              <a:rPr lang="en-US" altLang="en-US" dirty="0" smtClean="0"/>
              <a:t> will be included in the transcript of this meeting. </a:t>
            </a:r>
          </a:p>
          <a:p>
            <a:endParaRPr lang="en-US" altLang="en-US" dirty="0" smtClean="0"/>
          </a:p>
          <a:p>
            <a:r>
              <a:rPr lang="en-US" altLang="en-US" dirty="0" smtClean="0"/>
              <a:t>//Your comments are critical to producing a project that will better meet the needs of the community. </a:t>
            </a:r>
          </a:p>
        </p:txBody>
      </p:sp>
    </p:spTree>
    <p:extLst>
      <p:ext uri="{BB962C8B-B14F-4D97-AF65-F5344CB8AC3E}">
        <p14:creationId xmlns:p14="http://schemas.microsoft.com/office/powerpoint/2010/main" val="2643442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z="1200" dirty="0" smtClean="0"/>
              <a:t>Thank you. This is the end of our presentation for the US 190 @ </a:t>
            </a:r>
            <a:r>
              <a:rPr lang="en-US" altLang="en-US" sz="1200" dirty="0" err="1" smtClean="0"/>
              <a:t>Northshore</a:t>
            </a:r>
            <a:r>
              <a:rPr lang="en-US" altLang="en-US" sz="1200" dirty="0" smtClean="0"/>
              <a:t> &amp; Camp </a:t>
            </a:r>
            <a:r>
              <a:rPr lang="en-US" altLang="en-US" sz="1200" dirty="0" err="1" smtClean="0"/>
              <a:t>Villere</a:t>
            </a:r>
            <a:r>
              <a:rPr lang="en-US" altLang="en-US" sz="1200" dirty="0" smtClean="0"/>
              <a:t> Project. This presentation will be available from April 26, 2021 through May 9, 2021.</a:t>
            </a:r>
          </a:p>
        </p:txBody>
      </p:sp>
    </p:spTree>
    <p:extLst>
      <p:ext uri="{BB962C8B-B14F-4D97-AF65-F5344CB8AC3E}">
        <p14:creationId xmlns:p14="http://schemas.microsoft.com/office/powerpoint/2010/main" val="3741976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altLang="en-US" dirty="0" smtClean="0"/>
              <a:t>The purpose of this meeting // is to provide interested parties and the general public with information about the proposed project // and to collect comments</a:t>
            </a:r>
            <a:r>
              <a:rPr lang="en-US" altLang="en-US" baseline="0" dirty="0" smtClean="0"/>
              <a:t>.</a:t>
            </a:r>
            <a:endParaRPr lang="en-US" altLang="en-US" dirty="0" smtClean="0"/>
          </a:p>
          <a:p>
            <a:endParaRPr lang="en-US" altLang="en-US" dirty="0" smtClean="0"/>
          </a:p>
          <a:p>
            <a:pPr marL="0" indent="0">
              <a:buNone/>
              <a:defRPr/>
            </a:pPr>
            <a:r>
              <a:rPr lang="en-US" altLang="en-US" sz="1200" dirty="0" smtClean="0"/>
              <a:t>Please submit any comments or questions you have related to the project via email to </a:t>
            </a:r>
            <a:r>
              <a:rPr lang="en-US" altLang="en-US" sz="1200" dirty="0" smtClean="0">
                <a:hlinkClick r:id="rId3"/>
              </a:rPr>
              <a:t>robin.daigle@la.gov</a:t>
            </a:r>
            <a:r>
              <a:rPr lang="en-US" altLang="en-US" sz="1200" dirty="0" smtClean="0"/>
              <a:t>. The email link and phone contact is also provided on the other documents available in the project webpage. You can also visit the project webpage for a comment form link to submit online. Only comments received by May 19, 2021 will be included in the transcript. </a:t>
            </a:r>
            <a:endParaRPr lang="en-US" altLang="en-US" sz="1200" dirty="0"/>
          </a:p>
        </p:txBody>
      </p:sp>
    </p:spTree>
    <p:extLst>
      <p:ext uri="{BB962C8B-B14F-4D97-AF65-F5344CB8AC3E}">
        <p14:creationId xmlns:p14="http://schemas.microsoft.com/office/powerpoint/2010/main" val="1696296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marL="36571" algn="just" eaLnBrk="1" fontAlgn="auto" hangingPunct="1">
              <a:lnSpc>
                <a:spcPct val="150000"/>
              </a:lnSpc>
              <a:spcAft>
                <a:spcPts val="0"/>
              </a:spcAft>
              <a:defRPr/>
            </a:pPr>
            <a:r>
              <a:rPr lang="en-US" sz="1400" dirty="0" smtClean="0">
                <a:solidFill>
                  <a:schemeClr val="tx2"/>
                </a:solidFill>
              </a:rPr>
              <a:t>DOTD and </a:t>
            </a:r>
            <a:r>
              <a:rPr lang="en-US" sz="1400" dirty="0">
                <a:solidFill>
                  <a:schemeClr val="tx2"/>
                </a:solidFill>
              </a:rPr>
              <a:t>FHWA </a:t>
            </a:r>
            <a:r>
              <a:rPr lang="en-US" sz="1400" dirty="0" smtClean="0">
                <a:solidFill>
                  <a:schemeClr val="tx2"/>
                </a:solidFill>
              </a:rPr>
              <a:t>propose </a:t>
            </a:r>
            <a:r>
              <a:rPr lang="en-US" sz="1400" dirty="0">
                <a:solidFill>
                  <a:schemeClr val="tx2"/>
                </a:solidFill>
              </a:rPr>
              <a:t>to construct a </a:t>
            </a:r>
            <a:r>
              <a:rPr lang="en-US" sz="1400" dirty="0" smtClean="0">
                <a:solidFill>
                  <a:schemeClr val="tx2"/>
                </a:solidFill>
              </a:rPr>
              <a:t>two </a:t>
            </a:r>
            <a:r>
              <a:rPr lang="en-US" sz="1400" dirty="0">
                <a:solidFill>
                  <a:schemeClr val="tx2"/>
                </a:solidFill>
              </a:rPr>
              <a:t>lane roundabout </a:t>
            </a:r>
            <a:r>
              <a:rPr lang="en-US" sz="1400" dirty="0" smtClean="0">
                <a:solidFill>
                  <a:schemeClr val="tx2"/>
                </a:solidFill>
              </a:rPr>
              <a:t>at </a:t>
            </a:r>
            <a:r>
              <a:rPr lang="en-US" sz="1400" dirty="0">
                <a:solidFill>
                  <a:schemeClr val="tx2"/>
                </a:solidFill>
              </a:rPr>
              <a:t>the intersection of </a:t>
            </a:r>
            <a:r>
              <a:rPr lang="en-US" sz="1400" dirty="0" smtClean="0">
                <a:solidFill>
                  <a:schemeClr val="tx2"/>
                </a:solidFill>
              </a:rPr>
              <a:t>US 190 and </a:t>
            </a:r>
            <a:r>
              <a:rPr lang="en-US" sz="1400" dirty="0" err="1" smtClean="0">
                <a:solidFill>
                  <a:schemeClr val="tx2"/>
                </a:solidFill>
              </a:rPr>
              <a:t>Northshore</a:t>
            </a:r>
            <a:r>
              <a:rPr lang="en-US" sz="1400" dirty="0" smtClean="0">
                <a:solidFill>
                  <a:schemeClr val="tx2"/>
                </a:solidFill>
              </a:rPr>
              <a:t> Blvd. and a one lane roundabout at the intersection of US 190 and Camp </a:t>
            </a:r>
            <a:r>
              <a:rPr lang="en-US" sz="1400" dirty="0" err="1" smtClean="0">
                <a:solidFill>
                  <a:schemeClr val="tx2"/>
                </a:solidFill>
              </a:rPr>
              <a:t>Villere</a:t>
            </a:r>
            <a:r>
              <a:rPr lang="en-US" sz="1400" dirty="0" smtClean="0">
                <a:solidFill>
                  <a:schemeClr val="tx2"/>
                </a:solidFill>
              </a:rPr>
              <a:t> Rd.   </a:t>
            </a:r>
            <a:r>
              <a:rPr lang="en-US" sz="1400" dirty="0">
                <a:solidFill>
                  <a:schemeClr val="tx2"/>
                </a:solidFill>
              </a:rPr>
              <a:t>Additional required right-of-way and servitudes </a:t>
            </a:r>
            <a:r>
              <a:rPr lang="en-US" sz="1400" dirty="0" smtClean="0">
                <a:solidFill>
                  <a:schemeClr val="tx2"/>
                </a:solidFill>
              </a:rPr>
              <a:t>are anticipated</a:t>
            </a:r>
            <a:r>
              <a:rPr lang="en-US" sz="1400" dirty="0">
                <a:solidFill>
                  <a:schemeClr val="tx2"/>
                </a:solidFill>
              </a:rPr>
              <a:t>. The roundabout will replace the existing </a:t>
            </a:r>
            <a:r>
              <a:rPr lang="en-US" sz="1400" dirty="0" smtClean="0">
                <a:solidFill>
                  <a:schemeClr val="tx2"/>
                </a:solidFill>
              </a:rPr>
              <a:t>signalized</a:t>
            </a:r>
            <a:r>
              <a:rPr lang="en-US" sz="1400" baseline="0" dirty="0" smtClean="0">
                <a:solidFill>
                  <a:schemeClr val="tx2"/>
                </a:solidFill>
              </a:rPr>
              <a:t> intersection at US 190 and </a:t>
            </a:r>
            <a:r>
              <a:rPr lang="en-US" sz="1400" baseline="0" dirty="0" err="1" smtClean="0">
                <a:solidFill>
                  <a:schemeClr val="tx2"/>
                </a:solidFill>
              </a:rPr>
              <a:t>Northshore</a:t>
            </a:r>
            <a:r>
              <a:rPr lang="en-US" sz="1400" baseline="0" dirty="0" smtClean="0">
                <a:solidFill>
                  <a:schemeClr val="tx2"/>
                </a:solidFill>
              </a:rPr>
              <a:t> Blvd. and the one-way stop</a:t>
            </a:r>
            <a:r>
              <a:rPr lang="en-US" sz="1400" dirty="0" smtClean="0">
                <a:solidFill>
                  <a:schemeClr val="tx2"/>
                </a:solidFill>
              </a:rPr>
              <a:t> </a:t>
            </a:r>
            <a:r>
              <a:rPr lang="en-US" sz="1400" dirty="0">
                <a:solidFill>
                  <a:schemeClr val="tx2"/>
                </a:solidFill>
              </a:rPr>
              <a:t>at the </a:t>
            </a:r>
            <a:r>
              <a:rPr lang="en-US" sz="1400" dirty="0" smtClean="0">
                <a:solidFill>
                  <a:schemeClr val="tx2"/>
                </a:solidFill>
              </a:rPr>
              <a:t>US</a:t>
            </a:r>
            <a:r>
              <a:rPr lang="en-US" sz="1400" baseline="0" dirty="0" smtClean="0">
                <a:solidFill>
                  <a:schemeClr val="tx2"/>
                </a:solidFill>
              </a:rPr>
              <a:t> 190 and Camp </a:t>
            </a:r>
            <a:r>
              <a:rPr lang="en-US" sz="1400" baseline="0" dirty="0" err="1" smtClean="0">
                <a:solidFill>
                  <a:schemeClr val="tx2"/>
                </a:solidFill>
              </a:rPr>
              <a:t>Villere</a:t>
            </a:r>
            <a:r>
              <a:rPr lang="en-US" sz="1400" baseline="0" dirty="0" smtClean="0">
                <a:solidFill>
                  <a:schemeClr val="tx2"/>
                </a:solidFill>
              </a:rPr>
              <a:t> Rd. </a:t>
            </a:r>
            <a:r>
              <a:rPr lang="en-US" sz="1400" dirty="0" smtClean="0">
                <a:solidFill>
                  <a:schemeClr val="tx2"/>
                </a:solidFill>
              </a:rPr>
              <a:t>intersection</a:t>
            </a:r>
            <a:r>
              <a:rPr lang="en-US" sz="1400" dirty="0">
                <a:solidFill>
                  <a:schemeClr val="tx2"/>
                </a:solidFill>
              </a:rPr>
              <a:t>. </a:t>
            </a:r>
          </a:p>
        </p:txBody>
      </p:sp>
      <p:sp>
        <p:nvSpPr>
          <p:cNvPr id="2" name="Date Placeholder 1"/>
          <p:cNvSpPr>
            <a:spLocks noGrp="1"/>
          </p:cNvSpPr>
          <p:nvPr>
            <p:ph type="dt" idx="10"/>
          </p:nvPr>
        </p:nvSpPr>
        <p:spPr/>
        <p:txBody>
          <a:bodyPr/>
          <a:lstStyle/>
          <a:p>
            <a:pPr>
              <a:defRPr/>
            </a:pPr>
            <a:fld id="{687BA8A1-CD4C-4C59-9690-8B45A846C1A2}" type="datetime1">
              <a:rPr lang="en-US" smtClean="0"/>
              <a:t>4/26/2021</a:t>
            </a:fld>
            <a:endParaRPr lang="en-US" dirty="0"/>
          </a:p>
        </p:txBody>
      </p:sp>
    </p:spTree>
    <p:extLst>
      <p:ext uri="{BB962C8B-B14F-4D97-AF65-F5344CB8AC3E}">
        <p14:creationId xmlns:p14="http://schemas.microsoft.com/office/powerpoint/2010/main" val="3000252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As shown on this</a:t>
            </a:r>
            <a:r>
              <a:rPr lang="en-US" baseline="0" dirty="0" smtClean="0"/>
              <a:t> vicinity map, the proposed roundabouts are located on US 190 in the city of Slidell in St. Tammany Parish.</a:t>
            </a:r>
            <a:endParaRPr lang="en-US" dirty="0" smtClean="0"/>
          </a:p>
        </p:txBody>
      </p:sp>
      <p:sp>
        <p:nvSpPr>
          <p:cNvPr id="2" name="Date Placeholder 1"/>
          <p:cNvSpPr>
            <a:spLocks noGrp="1"/>
          </p:cNvSpPr>
          <p:nvPr>
            <p:ph type="dt" idx="10"/>
          </p:nvPr>
        </p:nvSpPr>
        <p:spPr/>
        <p:txBody>
          <a:bodyPr/>
          <a:lstStyle/>
          <a:p>
            <a:pPr>
              <a:defRPr/>
            </a:pPr>
            <a:fld id="{0C623372-14C1-4FDA-B827-BBB58A73F56B}" type="datetime1">
              <a:rPr lang="en-US" smtClean="0"/>
              <a:t>4/26/2021</a:t>
            </a:fld>
            <a:endParaRPr lang="en-US" dirty="0"/>
          </a:p>
        </p:txBody>
      </p:sp>
    </p:spTree>
    <p:extLst>
      <p:ext uri="{BB962C8B-B14F-4D97-AF65-F5344CB8AC3E}">
        <p14:creationId xmlns:p14="http://schemas.microsoft.com/office/powerpoint/2010/main" val="21180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marL="405389" indent="-370138" defTabSz="914287">
              <a:lnSpc>
                <a:spcPct val="110000"/>
              </a:lnSpc>
              <a:buClr>
                <a:schemeClr val="tx2"/>
              </a:buClr>
              <a:defRPr/>
            </a:pPr>
            <a:r>
              <a:rPr lang="en-US" dirty="0">
                <a:solidFill>
                  <a:schemeClr val="tx2"/>
                </a:solidFill>
              </a:rPr>
              <a:t>The purpose </a:t>
            </a:r>
            <a:r>
              <a:rPr lang="en-US" dirty="0" smtClean="0">
                <a:solidFill>
                  <a:schemeClr val="tx2"/>
                </a:solidFill>
              </a:rPr>
              <a:t>of </a:t>
            </a:r>
            <a:r>
              <a:rPr lang="en-US" dirty="0">
                <a:solidFill>
                  <a:schemeClr val="tx2"/>
                </a:solidFill>
              </a:rPr>
              <a:t>the project is to improve traffic flow </a:t>
            </a:r>
            <a:r>
              <a:rPr lang="en-US" dirty="0" smtClean="0">
                <a:solidFill>
                  <a:schemeClr val="tx2"/>
                </a:solidFill>
              </a:rPr>
              <a:t>at </a:t>
            </a:r>
            <a:r>
              <a:rPr lang="en-US" dirty="0">
                <a:solidFill>
                  <a:schemeClr val="tx2"/>
                </a:solidFill>
              </a:rPr>
              <a:t>the </a:t>
            </a:r>
            <a:r>
              <a:rPr lang="en-US" dirty="0" smtClean="0">
                <a:solidFill>
                  <a:schemeClr val="tx2"/>
                </a:solidFill>
              </a:rPr>
              <a:t>intersections </a:t>
            </a:r>
            <a:r>
              <a:rPr lang="en-US" dirty="0">
                <a:solidFill>
                  <a:schemeClr val="tx2"/>
                </a:solidFill>
              </a:rPr>
              <a:t>of </a:t>
            </a:r>
            <a:r>
              <a:rPr lang="en-US" dirty="0" smtClean="0">
                <a:solidFill>
                  <a:schemeClr val="tx2"/>
                </a:solidFill>
              </a:rPr>
              <a:t>US 190 @ </a:t>
            </a:r>
            <a:r>
              <a:rPr lang="en-US" dirty="0" err="1" smtClean="0">
                <a:solidFill>
                  <a:schemeClr val="tx2"/>
                </a:solidFill>
              </a:rPr>
              <a:t>Northshore</a:t>
            </a:r>
            <a:r>
              <a:rPr lang="en-US" dirty="0" smtClean="0">
                <a:solidFill>
                  <a:schemeClr val="tx2"/>
                </a:solidFill>
              </a:rPr>
              <a:t> Blvd. and US 190 @ Camp </a:t>
            </a:r>
            <a:r>
              <a:rPr lang="en-US" dirty="0" err="1" smtClean="0">
                <a:solidFill>
                  <a:schemeClr val="tx2"/>
                </a:solidFill>
              </a:rPr>
              <a:t>Villere</a:t>
            </a:r>
            <a:r>
              <a:rPr lang="en-US" dirty="0" smtClean="0">
                <a:solidFill>
                  <a:schemeClr val="tx2"/>
                </a:solidFill>
              </a:rPr>
              <a:t> Rd..</a:t>
            </a:r>
            <a:endParaRPr lang="en-US" dirty="0">
              <a:solidFill>
                <a:schemeClr val="tx2"/>
              </a:solidFill>
            </a:endParaRPr>
          </a:p>
          <a:p>
            <a:pPr marL="405389" indent="-370138">
              <a:lnSpc>
                <a:spcPct val="110000"/>
              </a:lnSpc>
              <a:buClr>
                <a:schemeClr val="tx2"/>
              </a:buClr>
              <a:defRPr/>
            </a:pPr>
            <a:r>
              <a:rPr lang="en-US" dirty="0" smtClean="0">
                <a:solidFill>
                  <a:schemeClr val="tx2"/>
                </a:solidFill>
              </a:rPr>
              <a:t>.</a:t>
            </a:r>
            <a:endParaRPr lang="en-US" dirty="0">
              <a:solidFill>
                <a:schemeClr val="tx2"/>
              </a:solidFill>
            </a:endParaRPr>
          </a:p>
          <a:p>
            <a:pPr eaLnBrk="1" hangingPunct="1">
              <a:spcBef>
                <a:spcPct val="0"/>
              </a:spcBef>
            </a:pPr>
            <a:endParaRPr lang="en-US" dirty="0" smtClean="0"/>
          </a:p>
        </p:txBody>
      </p:sp>
      <p:sp>
        <p:nvSpPr>
          <p:cNvPr id="2" name="Date Placeholder 1"/>
          <p:cNvSpPr>
            <a:spLocks noGrp="1"/>
          </p:cNvSpPr>
          <p:nvPr>
            <p:ph type="dt" idx="10"/>
          </p:nvPr>
        </p:nvSpPr>
        <p:spPr/>
        <p:txBody>
          <a:bodyPr/>
          <a:lstStyle/>
          <a:p>
            <a:pPr>
              <a:defRPr/>
            </a:pPr>
            <a:fld id="{7B584BE2-F018-4466-B57C-35BE01ECE7C8}" type="datetime1">
              <a:rPr lang="en-US" smtClean="0"/>
              <a:t>4/26/2021</a:t>
            </a:fld>
            <a:endParaRPr lang="en-US" dirty="0"/>
          </a:p>
        </p:txBody>
      </p:sp>
    </p:spTree>
    <p:extLst>
      <p:ext uri="{BB962C8B-B14F-4D97-AF65-F5344CB8AC3E}">
        <p14:creationId xmlns:p14="http://schemas.microsoft.com/office/powerpoint/2010/main" val="2337200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This</a:t>
            </a:r>
            <a:r>
              <a:rPr lang="en-US" sz="1200" baseline="0" dirty="0" smtClean="0"/>
              <a:t> slide shows an overview aerial</a:t>
            </a:r>
            <a:r>
              <a:rPr lang="en-US" sz="1200" dirty="0" smtClean="0"/>
              <a:t> including existing and required right-of-way and servitudes as proposed for the roundabout</a:t>
            </a:r>
            <a:r>
              <a:rPr lang="en-US" sz="1200" baseline="0" dirty="0" smtClean="0"/>
              <a:t> at </a:t>
            </a:r>
            <a:r>
              <a:rPr lang="en-US" sz="1200" dirty="0" smtClean="0"/>
              <a:t>US 190 &amp; </a:t>
            </a:r>
            <a:r>
              <a:rPr lang="en-US" sz="1200" dirty="0" err="1" smtClean="0"/>
              <a:t>Northshore</a:t>
            </a:r>
            <a:r>
              <a:rPr lang="en-US" sz="1200" dirty="0" smtClean="0"/>
              <a:t> Blvd. </a:t>
            </a:r>
            <a:r>
              <a:rPr lang="en-US" dirty="0" smtClean="0"/>
              <a:t>The proposed roundabout cross</a:t>
            </a:r>
            <a:r>
              <a:rPr lang="en-US" baseline="0" dirty="0" smtClean="0"/>
              <a:t> section consists of two 19-foot wide travel lanes and a 18-foot wide apron between the travel lane and center island. The center island is approximately 65 feet in diameter. </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dirty="0"/>
          </a:p>
        </p:txBody>
      </p:sp>
    </p:spTree>
    <p:extLst>
      <p:ext uri="{BB962C8B-B14F-4D97-AF65-F5344CB8AC3E}">
        <p14:creationId xmlns:p14="http://schemas.microsoft.com/office/powerpoint/2010/main" val="3967419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This</a:t>
            </a:r>
            <a:r>
              <a:rPr lang="en-US" sz="1200" baseline="0" dirty="0" smtClean="0"/>
              <a:t> slide shows an aerial overview </a:t>
            </a:r>
            <a:r>
              <a:rPr lang="en-US" sz="1200" dirty="0" smtClean="0"/>
              <a:t>including existing and required right-of-way as proposed for the roundabout</a:t>
            </a:r>
            <a:r>
              <a:rPr lang="en-US" sz="1200" baseline="0" dirty="0" smtClean="0"/>
              <a:t> at </a:t>
            </a:r>
            <a:r>
              <a:rPr lang="en-US" sz="1200" dirty="0" smtClean="0"/>
              <a:t>US 190 &amp; Camp</a:t>
            </a:r>
            <a:r>
              <a:rPr lang="en-US" sz="1200" baseline="0" dirty="0" smtClean="0"/>
              <a:t> </a:t>
            </a:r>
            <a:r>
              <a:rPr lang="en-US" sz="1200" baseline="0" dirty="0" err="1" smtClean="0"/>
              <a:t>Villere</a:t>
            </a:r>
            <a:r>
              <a:rPr lang="en-US" sz="1200" baseline="0" dirty="0" smtClean="0"/>
              <a:t> Rd</a:t>
            </a:r>
            <a:r>
              <a:rPr lang="en-US" sz="1200" dirty="0" smtClean="0"/>
              <a:t>. </a:t>
            </a:r>
            <a:r>
              <a:rPr lang="en-US" dirty="0" smtClean="0"/>
              <a:t>The proposed roundabout cross</a:t>
            </a:r>
            <a:r>
              <a:rPr lang="en-US" baseline="0" dirty="0" smtClean="0"/>
              <a:t> section consists of one 22-foot wide travel lane and a 12.5-foot wide apron between the travel lane and center island. The center island is approximately 78 feet in diameter.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algn="just" eaLnBrk="1" hangingPunct="1">
              <a:buClr>
                <a:schemeClr val="tx2"/>
              </a:buClr>
              <a:buFont typeface="Arial" pitchFamily="34" charset="0"/>
              <a:buNone/>
            </a:pPr>
            <a:r>
              <a:rPr lang="en-US" dirty="0" smtClean="0"/>
              <a:t>Let’s discuss roundabout basics.</a:t>
            </a:r>
          </a:p>
          <a:p>
            <a:endParaRPr lang="en-US" dirty="0"/>
          </a:p>
        </p:txBody>
      </p:sp>
    </p:spTree>
    <p:extLst>
      <p:ext uri="{BB962C8B-B14F-4D97-AF65-F5344CB8AC3E}">
        <p14:creationId xmlns:p14="http://schemas.microsoft.com/office/powerpoint/2010/main" val="1349314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lgn="just" eaLnBrk="1" hangingPunct="1">
              <a:buClr>
                <a:schemeClr val="tx2"/>
              </a:buClr>
              <a:buFont typeface="Arial" pitchFamily="34" charset="0"/>
              <a:buNone/>
            </a:pPr>
            <a:r>
              <a:rPr lang="en-US" dirty="0"/>
              <a:t>Let’s discuss roundabout basics.</a:t>
            </a:r>
          </a:p>
          <a:p>
            <a:pPr algn="just" eaLnBrk="1" hangingPunct="1">
              <a:buClr>
                <a:schemeClr val="tx2"/>
              </a:buClr>
              <a:buFont typeface="Arial" pitchFamily="34" charset="0"/>
              <a:buNone/>
            </a:pPr>
            <a:endParaRPr lang="en-US" dirty="0"/>
          </a:p>
          <a:p>
            <a:pPr algn="just" eaLnBrk="1" hangingPunct="1">
              <a:buClr>
                <a:schemeClr val="tx2"/>
              </a:buClr>
              <a:buFont typeface="Arial" pitchFamily="34" charset="0"/>
              <a:buNone/>
            </a:pPr>
            <a:r>
              <a:rPr lang="en-US" dirty="0"/>
              <a:t>Roundabouts are one-way, circular intersections designed to improve safety and efficiency for motorists, bicyclists, and pedestrians.</a:t>
            </a:r>
          </a:p>
          <a:p>
            <a:pPr algn="just" eaLnBrk="1" hangingPunct="1">
              <a:buClr>
                <a:schemeClr val="tx2"/>
              </a:buClr>
              <a:buFont typeface="Arial" pitchFamily="34" charset="0"/>
              <a:buNone/>
            </a:pPr>
            <a:endParaRPr lang="en-US" dirty="0"/>
          </a:p>
          <a:p>
            <a:pPr algn="just" eaLnBrk="1" hangingPunct="1">
              <a:buClr>
                <a:schemeClr val="tx2"/>
              </a:buClr>
              <a:buFont typeface="Arial" pitchFamily="34" charset="0"/>
              <a:buNone/>
            </a:pPr>
            <a:r>
              <a:rPr lang="en-US" dirty="0"/>
              <a:t>In a roundabout, traffic flows through a center island counterclockwise.</a:t>
            </a:r>
          </a:p>
          <a:p>
            <a:pPr algn="just" eaLnBrk="1" hangingPunct="1">
              <a:buClr>
                <a:schemeClr val="tx2"/>
              </a:buClr>
              <a:buFont typeface="Arial" pitchFamily="34" charset="0"/>
              <a:buNone/>
            </a:pPr>
            <a:endParaRPr lang="en-US" dirty="0"/>
          </a:p>
          <a:p>
            <a:pPr defTabSz="917460" eaLnBrk="1" hangingPunct="1">
              <a:spcBef>
                <a:spcPct val="0"/>
              </a:spcBef>
              <a:defRPr/>
            </a:pPr>
            <a:r>
              <a:rPr lang="en-US" dirty="0"/>
              <a:t>A roundabout redirects some of the conflicting traffic, such as left turns, which cause crashes at traditional intersections.  This is because drivers enter and exit the roundabout through a series of right-hand turns.</a:t>
            </a:r>
          </a:p>
          <a:p>
            <a:pPr defTabSz="917460" eaLnBrk="1" hangingPunct="1">
              <a:spcBef>
                <a:spcPct val="0"/>
              </a:spcBef>
              <a:defRPr/>
            </a:pPr>
            <a:endParaRPr lang="en-US" dirty="0"/>
          </a:p>
          <a:p>
            <a:pPr defTabSz="917460" eaLnBrk="1" hangingPunct="1">
              <a:spcBef>
                <a:spcPct val="0"/>
              </a:spcBef>
            </a:pPr>
            <a:endParaRPr lang="en-US" dirty="0" smtClean="0"/>
          </a:p>
        </p:txBody>
      </p:sp>
    </p:spTree>
    <p:extLst>
      <p:ext uri="{BB962C8B-B14F-4D97-AF65-F5344CB8AC3E}">
        <p14:creationId xmlns:p14="http://schemas.microsoft.com/office/powerpoint/2010/main" val="59965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defTabSz="917460" eaLnBrk="1" hangingPunct="1">
              <a:spcBef>
                <a:spcPct val="0"/>
              </a:spcBef>
            </a:pPr>
            <a:r>
              <a:rPr lang="en-US" dirty="0" smtClean="0"/>
              <a:t>What are the advantages of Roundabouts?</a:t>
            </a:r>
          </a:p>
          <a:p>
            <a:pPr defTabSz="917460" eaLnBrk="1" hangingPunct="1">
              <a:spcBef>
                <a:spcPct val="0"/>
              </a:spcBef>
            </a:pPr>
            <a:endParaRPr lang="en-US" dirty="0" smtClean="0"/>
          </a:p>
          <a:p>
            <a:pPr defTabSz="917460" eaLnBrk="1" hangingPunct="1">
              <a:spcBef>
                <a:spcPct val="0"/>
              </a:spcBef>
              <a:defRPr/>
            </a:pPr>
            <a:r>
              <a:rPr lang="en-US" dirty="0"/>
              <a:t>A well-designed roundabout can improve safety, operations, and aesthetics of an intersection. </a:t>
            </a:r>
          </a:p>
          <a:p>
            <a:pPr defTabSz="917460" eaLnBrk="1" hangingPunct="1">
              <a:spcBef>
                <a:spcPct val="0"/>
              </a:spcBef>
            </a:pPr>
            <a:endParaRPr lang="en-US" dirty="0" smtClean="0"/>
          </a:p>
          <a:p>
            <a:pPr defTabSz="917460" eaLnBrk="1" hangingPunct="1">
              <a:spcBef>
                <a:spcPct val="0"/>
              </a:spcBef>
              <a:defRPr/>
            </a:pPr>
            <a:r>
              <a:rPr lang="en-US" dirty="0"/>
              <a:t>Greater safety is achieved primarily by slower speeds and the elimination of more severe crashes. </a:t>
            </a:r>
            <a:r>
              <a:rPr lang="en-US" dirty="0" smtClean="0"/>
              <a:t>Operations are </a:t>
            </a:r>
            <a:r>
              <a:rPr lang="en-US" dirty="0"/>
              <a:t>improved by smooth-flowing traffic with less stop-and-go than a </a:t>
            </a:r>
            <a:r>
              <a:rPr lang="en-US" dirty="0" smtClean="0"/>
              <a:t>signed </a:t>
            </a:r>
            <a:r>
              <a:rPr lang="en-US" dirty="0"/>
              <a:t>intersection. Aesthetics are enhanced by the opportunity for more landscaping and less pavement. </a:t>
            </a:r>
          </a:p>
          <a:p>
            <a:pPr defTabSz="917460" eaLnBrk="1" hangingPunct="1">
              <a:spcBef>
                <a:spcPct val="0"/>
              </a:spcBef>
            </a:pPr>
            <a:endParaRPr lang="en-US" dirty="0" smtClean="0"/>
          </a:p>
          <a:p>
            <a:pPr defTabSz="917460" eaLnBrk="1" hangingPunct="1">
              <a:spcBef>
                <a:spcPct val="0"/>
              </a:spcBef>
            </a:pPr>
            <a:endParaRPr lang="en-US" dirty="0" smtClean="0"/>
          </a:p>
        </p:txBody>
      </p:sp>
    </p:spTree>
    <p:extLst>
      <p:ext uri="{BB962C8B-B14F-4D97-AF65-F5344CB8AC3E}">
        <p14:creationId xmlns:p14="http://schemas.microsoft.com/office/powerpoint/2010/main" val="2238699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4267200"/>
          </a:xfrm>
          <a:prstGeom prst="rect">
            <a:avLst/>
          </a:prstGeom>
          <a:solidFill>
            <a:srgbClr val="F76911"/>
          </a:solidFill>
          <a:ln>
            <a:solidFill>
              <a:srgbClr val="F87728"/>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5" name="Rectangle 4"/>
          <p:cNvSpPr/>
          <p:nvPr/>
        </p:nvSpPr>
        <p:spPr>
          <a:xfrm>
            <a:off x="0" y="4038600"/>
            <a:ext cx="9144000" cy="152400"/>
          </a:xfrm>
          <a:prstGeom prst="rect">
            <a:avLst/>
          </a:prstGeom>
          <a:solidFill>
            <a:srgbClr val="21A5FF"/>
          </a:solidFill>
          <a:ln>
            <a:solidFill>
              <a:srgbClr val="63BCF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3163" y="4572000"/>
            <a:ext cx="3870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066800" y="2057400"/>
            <a:ext cx="7086600" cy="2286000"/>
          </a:xfrm>
          <a:prstGeom prst="rect">
            <a:avLst/>
          </a:prstGeom>
          <a:noFill/>
          <a:ln w="9525">
            <a:noFill/>
            <a:miter lim="800000"/>
            <a:headEnd/>
            <a:tailEnd/>
          </a:ln>
        </p:spPr>
        <p:txBody>
          <a:bodyPr anchor="ctr"/>
          <a:lstStyle/>
          <a:p>
            <a:pPr algn="ctr">
              <a:defRPr/>
            </a:pPr>
            <a:endParaRPr lang="en-US" sz="4400" dirty="0">
              <a:latin typeface="+mj-lt"/>
              <a:ea typeface="+mj-ea"/>
              <a:cs typeface="+mj-cs"/>
            </a:endParaRPr>
          </a:p>
        </p:txBody>
      </p:sp>
      <p:sp>
        <p:nvSpPr>
          <p:cNvPr id="3" name="Subtitle 2"/>
          <p:cNvSpPr>
            <a:spLocks noGrp="1"/>
          </p:cNvSpPr>
          <p:nvPr>
            <p:ph type="subTitle" idx="1"/>
          </p:nvPr>
        </p:nvSpPr>
        <p:spPr>
          <a:xfrm>
            <a:off x="228600" y="4343400"/>
            <a:ext cx="4343400" cy="1295400"/>
          </a:xfrm>
        </p:spPr>
        <p:txBody>
          <a:bodyPr/>
          <a:lstStyle>
            <a:lvl1pPr marL="0" indent="0" algn="ctr">
              <a:lnSpc>
                <a:spcPts val="3200"/>
              </a:lnSpc>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Title 1"/>
          <p:cNvSpPr>
            <a:spLocks noGrp="1"/>
          </p:cNvSpPr>
          <p:nvPr>
            <p:ph type="title"/>
          </p:nvPr>
        </p:nvSpPr>
        <p:spPr>
          <a:xfrm>
            <a:off x="647700" y="2057400"/>
            <a:ext cx="7848600" cy="828675"/>
          </a:xfrm>
        </p:spPr>
        <p:txBody>
          <a:bodyPr anchor="t"/>
          <a:lstStyle>
            <a:lvl1pPr algn="ctr">
              <a:defRPr sz="4400" b="1" cap="none" baseline="0"/>
            </a:lvl1pPr>
          </a:lstStyle>
          <a:p>
            <a:r>
              <a:rPr lang="en-US" smtClean="0"/>
              <a:t>Click to edit Master title style</a:t>
            </a:r>
            <a:endParaRPr lang="en-US" dirty="0"/>
          </a:p>
        </p:txBody>
      </p:sp>
    </p:spTree>
    <p:extLst>
      <p:ext uri="{BB962C8B-B14F-4D97-AF65-F5344CB8AC3E}">
        <p14:creationId xmlns:p14="http://schemas.microsoft.com/office/powerpoint/2010/main" val="1131260027"/>
      </p:ext>
    </p:extLst>
  </p:cSld>
  <p:clrMapOvr>
    <a:masterClrMapping/>
  </p:clrMapOvr>
  <p:transition spd="med">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4" name="Picture 6" descr="DOTD Logo Bor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86400"/>
            <a:ext cx="98536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8288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194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819400"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Tree>
    <p:extLst>
      <p:ext uri="{BB962C8B-B14F-4D97-AF65-F5344CB8AC3E}">
        <p14:creationId xmlns:p14="http://schemas.microsoft.com/office/powerpoint/2010/main" val="51557053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2" name="Picture 6" descr="DOTD Logo Bor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86400"/>
            <a:ext cx="98536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86013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4" name="Rectangle 3"/>
          <p:cNvSpPr/>
          <p:nvPr/>
        </p:nvSpPr>
        <p:spPr>
          <a:xfrm>
            <a:off x="0" y="0"/>
            <a:ext cx="9144000" cy="4267200"/>
          </a:xfrm>
          <a:prstGeom prst="rect">
            <a:avLst/>
          </a:prstGeom>
          <a:solidFill>
            <a:srgbClr val="F76911"/>
          </a:solidFill>
          <a:ln>
            <a:solidFill>
              <a:srgbClr val="F87728"/>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5" name="Rectangle 4"/>
          <p:cNvSpPr/>
          <p:nvPr/>
        </p:nvSpPr>
        <p:spPr>
          <a:xfrm>
            <a:off x="0" y="4038600"/>
            <a:ext cx="9144000" cy="152400"/>
          </a:xfrm>
          <a:prstGeom prst="rect">
            <a:avLst/>
          </a:prstGeom>
          <a:solidFill>
            <a:srgbClr val="21A5FF"/>
          </a:solidFill>
          <a:ln>
            <a:solidFill>
              <a:srgbClr val="63BCF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3163" y="4572000"/>
            <a:ext cx="3870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8600" y="4343400"/>
            <a:ext cx="4343400" cy="12954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81879980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Rectangle 2"/>
          <p:cNvSpPr/>
          <p:nvPr/>
        </p:nvSpPr>
        <p:spPr>
          <a:xfrm>
            <a:off x="0" y="0"/>
            <a:ext cx="9144000" cy="4267200"/>
          </a:xfrm>
          <a:prstGeom prst="rect">
            <a:avLst/>
          </a:prstGeom>
          <a:solidFill>
            <a:srgbClr val="F76911"/>
          </a:solidFill>
          <a:ln>
            <a:solidFill>
              <a:srgbClr val="F87728"/>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4" name="Rectangle 3"/>
          <p:cNvSpPr/>
          <p:nvPr/>
        </p:nvSpPr>
        <p:spPr>
          <a:xfrm>
            <a:off x="0" y="4038600"/>
            <a:ext cx="9144000" cy="152400"/>
          </a:xfrm>
          <a:prstGeom prst="rect">
            <a:avLst/>
          </a:prstGeom>
          <a:solidFill>
            <a:srgbClr val="21A5FF"/>
          </a:solidFill>
          <a:ln>
            <a:solidFill>
              <a:srgbClr val="63BCF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3163" y="4572000"/>
            <a:ext cx="3870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6800" y="3200400"/>
            <a:ext cx="7086600" cy="1143000"/>
          </a:xfrm>
        </p:spPr>
        <p:txBody>
          <a:bodyPr/>
          <a:lstStyle/>
          <a:p>
            <a:r>
              <a:rPr lang="en-US" smtClean="0"/>
              <a:t>Click to edit Master title style</a:t>
            </a:r>
            <a:endParaRPr lang="en-US" dirty="0"/>
          </a:p>
        </p:txBody>
      </p:sp>
      <p:sp>
        <p:nvSpPr>
          <p:cNvPr id="6" name="Date Placeholder 2"/>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4785B72D-065D-401D-9E09-FE7CD01ACEEC}" type="datetime1">
              <a:rPr lang="en-US" smtClean="0"/>
              <a:t>4/26/2021</a:t>
            </a:fld>
            <a:endParaRPr lang="en-US" dirty="0"/>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dirty="0"/>
          </a:p>
        </p:txBody>
      </p:sp>
      <p:sp>
        <p:nvSpPr>
          <p:cNvPr id="8"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34AE7FF-6E19-4A40-B2F1-BE69802982BC}" type="slidenum">
              <a:rPr lang="en-US" smtClean="0"/>
              <a:pPr>
                <a:defRPr/>
              </a:pPr>
              <a:t>‹#›</a:t>
            </a:fld>
            <a:endParaRPr lang="en-US" dirty="0"/>
          </a:p>
        </p:txBody>
      </p:sp>
    </p:spTree>
    <p:extLst>
      <p:ext uri="{BB962C8B-B14F-4D97-AF65-F5344CB8AC3E}">
        <p14:creationId xmlns:p14="http://schemas.microsoft.com/office/powerpoint/2010/main" val="105707906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7513F14-DA29-4134-8EF3-21560469C2E7}" type="datetimeFigureOut">
              <a:rPr lang="en-US"/>
              <a:pPr>
                <a:defRPr/>
              </a:pPr>
              <a:t>4/26/2021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6E8E52-9832-4224-BB88-AE73BDF00BA9}" type="slidenum">
              <a:rPr lang="en-US"/>
              <a:pPr/>
              <a:t>‹#›</a:t>
            </a:fld>
            <a:endParaRPr lang="en-US"/>
          </a:p>
        </p:txBody>
      </p:sp>
    </p:spTree>
    <p:extLst>
      <p:ext uri="{BB962C8B-B14F-4D97-AF65-F5344CB8AC3E}">
        <p14:creationId xmlns:p14="http://schemas.microsoft.com/office/powerpoint/2010/main" val="1662735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4951E6-990F-437A-BE42-2CDBCAC82DFB}" type="datetimeFigureOut">
              <a:rPr lang="en-US"/>
              <a:pPr>
                <a:defRPr/>
              </a:pPr>
              <a:t>4/26/2021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735157-8462-4B8A-B29F-4968E052927E}" type="slidenum">
              <a:rPr lang="en-US"/>
              <a:pPr/>
              <a:t>‹#›</a:t>
            </a:fld>
            <a:endParaRPr lang="en-US"/>
          </a:p>
        </p:txBody>
      </p:sp>
    </p:spTree>
    <p:extLst>
      <p:ext uri="{BB962C8B-B14F-4D97-AF65-F5344CB8AC3E}">
        <p14:creationId xmlns:p14="http://schemas.microsoft.com/office/powerpoint/2010/main" val="3948847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DBDDE75-F95D-48F6-9BA7-C258ADBE14D1}" type="datetimeFigureOut">
              <a:rPr lang="en-US"/>
              <a:pPr>
                <a:defRPr/>
              </a:pPr>
              <a:t>4/26/2021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0D42A0A-00B2-4CE8-9912-E93285C2AA46}" type="slidenum">
              <a:rPr lang="en-US"/>
              <a:pPr/>
              <a:t>‹#›</a:t>
            </a:fld>
            <a:endParaRPr lang="en-US"/>
          </a:p>
        </p:txBody>
      </p:sp>
    </p:spTree>
    <p:extLst>
      <p:ext uri="{BB962C8B-B14F-4D97-AF65-F5344CB8AC3E}">
        <p14:creationId xmlns:p14="http://schemas.microsoft.com/office/powerpoint/2010/main" val="879907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2A24E28-93E5-4BFD-83FD-B0F5A1A52777}" type="datetimeFigureOut">
              <a:rPr lang="en-US"/>
              <a:pPr>
                <a:defRPr/>
              </a:pPr>
              <a:t>4/26/2021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433DE48-E42F-4E04-8BFE-E7BC70B4DE0A}" type="slidenum">
              <a:rPr lang="en-US"/>
              <a:pPr/>
              <a:t>‹#›</a:t>
            </a:fld>
            <a:endParaRPr lang="en-US"/>
          </a:p>
        </p:txBody>
      </p:sp>
    </p:spTree>
    <p:extLst>
      <p:ext uri="{BB962C8B-B14F-4D97-AF65-F5344CB8AC3E}">
        <p14:creationId xmlns:p14="http://schemas.microsoft.com/office/powerpoint/2010/main" val="399274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92330E0-8225-4BAA-928C-60A7B920B42C}" type="datetimeFigureOut">
              <a:rPr lang="en-US"/>
              <a:pPr>
                <a:defRPr/>
              </a:pPr>
              <a:t>4/26/2021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E7E531F-941F-45DD-8095-E636059226A1}" type="slidenum">
              <a:rPr lang="en-US"/>
              <a:pPr/>
              <a:t>‹#›</a:t>
            </a:fld>
            <a:endParaRPr lang="en-US"/>
          </a:p>
        </p:txBody>
      </p:sp>
    </p:spTree>
    <p:extLst>
      <p:ext uri="{BB962C8B-B14F-4D97-AF65-F5344CB8AC3E}">
        <p14:creationId xmlns:p14="http://schemas.microsoft.com/office/powerpoint/2010/main" val="3228563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2AF5FE4-13FA-4C2E-ABC9-3FA07D50BEE2}" type="datetimeFigureOut">
              <a:rPr lang="en-US"/>
              <a:pPr>
                <a:defRPr/>
              </a:pPr>
              <a:t>4/26/2021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A708A7E-4E91-4FEE-B137-8AF28709AF18}" type="slidenum">
              <a:rPr lang="en-US"/>
              <a:pPr/>
              <a:t>‹#›</a:t>
            </a:fld>
            <a:endParaRPr lang="en-US"/>
          </a:p>
        </p:txBody>
      </p:sp>
    </p:spTree>
    <p:extLst>
      <p:ext uri="{BB962C8B-B14F-4D97-AF65-F5344CB8AC3E}">
        <p14:creationId xmlns:p14="http://schemas.microsoft.com/office/powerpoint/2010/main" val="1143154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DOTD Logo Bor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86400"/>
            <a:ext cx="98536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8288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33600" y="274638"/>
            <a:ext cx="6553200" cy="1143000"/>
          </a:xfrm>
        </p:spPr>
        <p:txBody>
          <a:bodyPr/>
          <a:lstStyle>
            <a:lvl1pPr>
              <a:lnSpc>
                <a:spcPts val="4400"/>
              </a:lnSpc>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4921274"/>
      </p:ext>
    </p:extLst>
  </p:cSld>
  <p:clrMapOvr>
    <a:masterClrMapping/>
  </p:clrMapOvr>
  <p:transition spd="med">
    <p:fade thruBlk="1"/>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AF3B6DF-F4D2-4CA1-9681-2C7EB5397FEF}" type="datetimeFigureOut">
              <a:rPr lang="en-US"/>
              <a:pPr>
                <a:defRPr/>
              </a:pPr>
              <a:t>4/26/2021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7C7DF9D-2849-4976-AD7F-E8771B3E1566}" type="slidenum">
              <a:rPr lang="en-US"/>
              <a:pPr/>
              <a:t>‹#›</a:t>
            </a:fld>
            <a:endParaRPr lang="en-US"/>
          </a:p>
        </p:txBody>
      </p:sp>
    </p:spTree>
    <p:extLst>
      <p:ext uri="{BB962C8B-B14F-4D97-AF65-F5344CB8AC3E}">
        <p14:creationId xmlns:p14="http://schemas.microsoft.com/office/powerpoint/2010/main" val="74458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97B243-0736-4CE8-8BF4-CF62BFA33986}" type="datetimeFigureOut">
              <a:rPr lang="en-US"/>
              <a:pPr>
                <a:defRPr/>
              </a:pPr>
              <a:t>4/26/2021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BD70E3D-0AC4-4451-A81A-E207CF3150E8}" type="slidenum">
              <a:rPr lang="en-US"/>
              <a:pPr/>
              <a:t>‹#›</a:t>
            </a:fld>
            <a:endParaRPr lang="en-US"/>
          </a:p>
        </p:txBody>
      </p:sp>
    </p:spTree>
    <p:extLst>
      <p:ext uri="{BB962C8B-B14F-4D97-AF65-F5344CB8AC3E}">
        <p14:creationId xmlns:p14="http://schemas.microsoft.com/office/powerpoint/2010/main" val="3398542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19837E-EF88-48FB-8808-EA28AE89A141}" type="datetimeFigureOut">
              <a:rPr lang="en-US"/>
              <a:pPr>
                <a:defRPr/>
              </a:pPr>
              <a:t>4/26/2021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F100362-0523-4289-B29F-250CC7B1F7DE}" type="slidenum">
              <a:rPr lang="en-US"/>
              <a:pPr/>
              <a:t>‹#›</a:t>
            </a:fld>
            <a:endParaRPr lang="en-US"/>
          </a:p>
        </p:txBody>
      </p:sp>
    </p:spTree>
    <p:extLst>
      <p:ext uri="{BB962C8B-B14F-4D97-AF65-F5344CB8AC3E}">
        <p14:creationId xmlns:p14="http://schemas.microsoft.com/office/powerpoint/2010/main" val="2553183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FD8043-7120-48A2-9045-7888DF4DBB71}" type="datetimeFigureOut">
              <a:rPr lang="en-US"/>
              <a:pPr>
                <a:defRPr/>
              </a:pPr>
              <a:t>4/26/2021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C50D06-A120-4338-8687-DC4991B6359F}" type="slidenum">
              <a:rPr lang="en-US"/>
              <a:pPr/>
              <a:t>‹#›</a:t>
            </a:fld>
            <a:endParaRPr lang="en-US"/>
          </a:p>
        </p:txBody>
      </p:sp>
    </p:spTree>
    <p:extLst>
      <p:ext uri="{BB962C8B-B14F-4D97-AF65-F5344CB8AC3E}">
        <p14:creationId xmlns:p14="http://schemas.microsoft.com/office/powerpoint/2010/main" val="3973254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4DBA8A-4862-4228-B684-6956328D601C}" type="datetimeFigureOut">
              <a:rPr lang="en-US"/>
              <a:pPr>
                <a:defRPr/>
              </a:pPr>
              <a:t>4/26/2021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E0A1F4F-FAD7-49F3-B555-33136CFEBC6F}" type="slidenum">
              <a:rPr lang="en-US"/>
              <a:pPr/>
              <a:t>‹#›</a:t>
            </a:fld>
            <a:endParaRPr lang="en-US"/>
          </a:p>
        </p:txBody>
      </p:sp>
    </p:spTree>
    <p:extLst>
      <p:ext uri="{BB962C8B-B14F-4D97-AF65-F5344CB8AC3E}">
        <p14:creationId xmlns:p14="http://schemas.microsoft.com/office/powerpoint/2010/main" val="370620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18288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4267200"/>
          </a:xfrm>
          <a:prstGeom prst="rect">
            <a:avLst/>
          </a:prstGeom>
          <a:solidFill>
            <a:srgbClr val="F76911"/>
          </a:solidFill>
          <a:ln>
            <a:solidFill>
              <a:srgbClr val="F87728"/>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5" name="Rectangle 4"/>
          <p:cNvSpPr/>
          <p:nvPr/>
        </p:nvSpPr>
        <p:spPr>
          <a:xfrm>
            <a:off x="0" y="4038600"/>
            <a:ext cx="9144000" cy="152400"/>
          </a:xfrm>
          <a:prstGeom prst="rect">
            <a:avLst/>
          </a:prstGeom>
          <a:solidFill>
            <a:srgbClr val="21A5FF"/>
          </a:solidFill>
          <a:ln>
            <a:solidFill>
              <a:srgbClr val="63BCF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3163" y="4572000"/>
            <a:ext cx="3870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066800" y="2362200"/>
            <a:ext cx="7086600" cy="1447800"/>
          </a:xfrm>
          <a:prstGeom prst="rect">
            <a:avLst/>
          </a:prstGeom>
          <a:noFill/>
          <a:ln w="9525">
            <a:noFill/>
            <a:miter lim="800000"/>
            <a:headEnd/>
            <a:tailEnd/>
          </a:ln>
        </p:spPr>
        <p:txBody>
          <a:bodyPr anchor="ctr"/>
          <a:lstStyle/>
          <a:p>
            <a:pPr algn="ctr">
              <a:defRPr/>
            </a:pPr>
            <a:endParaRPr lang="en-US" sz="4400" dirty="0">
              <a:latin typeface="+mj-lt"/>
              <a:ea typeface="+mj-ea"/>
              <a:cs typeface="+mj-cs"/>
            </a:endParaRPr>
          </a:p>
        </p:txBody>
      </p:sp>
      <p:sp>
        <p:nvSpPr>
          <p:cNvPr id="2" name="Title 1"/>
          <p:cNvSpPr>
            <a:spLocks noGrp="1"/>
          </p:cNvSpPr>
          <p:nvPr>
            <p:ph type="title"/>
          </p:nvPr>
        </p:nvSpPr>
        <p:spPr>
          <a:xfrm>
            <a:off x="722313" y="4406900"/>
            <a:ext cx="4154487" cy="1362075"/>
          </a:xfrm>
        </p:spPr>
        <p:txBody>
          <a:bodyPr anchor="t"/>
          <a:lstStyle>
            <a:lvl1pPr algn="l">
              <a:defRPr sz="4000" b="1" cap="none" baseline="0"/>
            </a:lvl1pPr>
          </a:lstStyle>
          <a:p>
            <a:r>
              <a:rPr lang="en-US" smtClean="0"/>
              <a:t>Click to edit Master title style</a:t>
            </a:r>
            <a:endParaRPr lang="en-US" dirty="0"/>
          </a:p>
        </p:txBody>
      </p:sp>
    </p:spTree>
    <p:extLst>
      <p:ext uri="{BB962C8B-B14F-4D97-AF65-F5344CB8AC3E}">
        <p14:creationId xmlns:p14="http://schemas.microsoft.com/office/powerpoint/2010/main" val="119157711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DOTD Logo Bor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86400"/>
            <a:ext cx="98536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8288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33600" y="274638"/>
            <a:ext cx="6553200" cy="1143000"/>
          </a:xfrm>
        </p:spPr>
        <p:txBody>
          <a:bodyPr/>
          <a:lstStyle>
            <a:lvl1pPr>
              <a:lnSpc>
                <a:spcPts val="4400"/>
              </a:lnSpc>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038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4674232"/>
      </p:ext>
    </p:extLst>
  </p:cSld>
  <p:clrMapOvr>
    <a:masterClrMapping/>
  </p:clrMapOvr>
  <p:transition spd="med">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3" descr="DOTD Logo Bor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86400"/>
            <a:ext cx="98536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8288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09800" y="274638"/>
            <a:ext cx="6477000" cy="1143000"/>
          </a:xfrm>
        </p:spPr>
        <p:txBody>
          <a:bodyPr/>
          <a:lstStyle>
            <a:lvl1pPr>
              <a:lnSpc>
                <a:spcPts val="4400"/>
              </a:lnSpc>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540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66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613" y="2174875"/>
            <a:ext cx="4041775" cy="3505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411733"/>
      </p:ext>
    </p:extLst>
  </p:cSld>
  <p:clrMapOvr>
    <a:masterClrMapping/>
  </p:clrMapOvr>
  <p:transition spd="med">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pic>
        <p:nvPicPr>
          <p:cNvPr id="7" name="Picture 3" descr="DOTD Logo Bor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86400"/>
            <a:ext cx="98536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8288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09800" y="274638"/>
            <a:ext cx="6477000" cy="1143000"/>
          </a:xfrm>
        </p:spPr>
        <p:txBody>
          <a:bodyPr/>
          <a:lstStyle>
            <a:lvl1pPr>
              <a:lnSpc>
                <a:spcPts val="4400"/>
              </a:lnSpc>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8229600"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540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2209800"/>
            <a:ext cx="4041775" cy="3505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27177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DOTD Logo Bor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86400"/>
            <a:ext cx="98536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8288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09800" y="274638"/>
            <a:ext cx="6477000" cy="1143000"/>
          </a:xfrm>
        </p:spPr>
        <p:txBody>
          <a:bodyPr/>
          <a:lstStyle>
            <a:lvl1pPr>
              <a:lnSpc>
                <a:spcPts val="4400"/>
              </a:lnSpc>
              <a:defRPr/>
            </a:lvl1pPr>
          </a:lstStyle>
          <a:p>
            <a:r>
              <a:rPr lang="en-US" smtClean="0"/>
              <a:t>Click to edit Master title style</a:t>
            </a:r>
            <a:endParaRPr lang="en-US" dirty="0"/>
          </a:p>
        </p:txBody>
      </p:sp>
    </p:spTree>
    <p:extLst>
      <p:ext uri="{BB962C8B-B14F-4D97-AF65-F5344CB8AC3E}">
        <p14:creationId xmlns:p14="http://schemas.microsoft.com/office/powerpoint/2010/main" val="3828756746"/>
      </p:ext>
    </p:extLst>
  </p:cSld>
  <p:clrMapOvr>
    <a:masterClrMapping/>
  </p:clrMapOvr>
  <p:transition spd="med">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DOTD Logo Bor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86400"/>
            <a:ext cx="98536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8288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826582"/>
      </p:ext>
    </p:extLst>
  </p:cSld>
  <p:clrMapOvr>
    <a:masterClrMapping/>
  </p:clrMapOvr>
  <p:transition spd="med">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5" name="Picture 6" descr="DOTD Logo Bor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86400"/>
            <a:ext cx="98536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8288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505200" y="304801"/>
            <a:ext cx="5111750" cy="5105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286001"/>
            <a:ext cx="3008313" cy="3048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685378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548677879"/>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Lst>
  <p:transition spd="med">
    <p:fade thruBlk="1"/>
  </p:transition>
  <p:timing>
    <p:tnLst>
      <p:par>
        <p:cTn id="1" dur="indefinite" restart="never" nodeType="tmRoot"/>
      </p:par>
    </p:tnLst>
  </p:timing>
  <p:hf sldNum="0"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latin typeface="Arial" charset="0"/>
                <a:cs typeface="Arial" charset="0"/>
              </a:defRPr>
            </a:lvl1pPr>
          </a:lstStyle>
          <a:p>
            <a:pPr>
              <a:defRPr/>
            </a:pPr>
            <a:fld id="{EE84AEAA-FB33-4BF5-BDF3-A76EC9FBDCFB}" type="datetimeFigureOut">
              <a:rPr lang="en-US"/>
              <a:pPr>
                <a:defRPr/>
              </a:pPr>
              <a:t>4/26/2021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03BAD24-D075-49FE-BA14-29B0242529C7}" type="slidenum">
              <a:rPr lang="en-US"/>
              <a:pPr/>
              <a:t>‹#›</a:t>
            </a:fld>
            <a:endParaRPr lang="en-US"/>
          </a:p>
        </p:txBody>
      </p:sp>
    </p:spTree>
    <p:extLst>
      <p:ext uri="{BB962C8B-B14F-4D97-AF65-F5344CB8AC3E}">
        <p14:creationId xmlns:p14="http://schemas.microsoft.com/office/powerpoint/2010/main" val="1983087469"/>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microsoft.com/office/2007/relationships/media" Target="../media/media14.wma"/><Relationship Id="rId7" Type="http://schemas.openxmlformats.org/officeDocument/2006/relationships/image" Target="../media/image6.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14.wm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11.e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audio" Target="../media/media19.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hyperlink" Target="mailto:robin.daigle@la.gov"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7.emf"/><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9.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685800" y="653256"/>
            <a:ext cx="7772400" cy="2590800"/>
          </a:xfrm>
          <a:prstGeom prst="rect">
            <a:avLst/>
          </a:prstGeom>
          <a:noFill/>
          <a:ln w="9525">
            <a:noFill/>
            <a:miter lim="800000"/>
            <a:headEnd/>
            <a:tailEnd/>
          </a:ln>
        </p:spPr>
        <p:txBody>
          <a:bodyPr lIns="45720" rIns="45720"/>
          <a:lstStyle/>
          <a:p>
            <a:pPr algn="ctr" fontAlgn="auto">
              <a:spcAft>
                <a:spcPts val="0"/>
              </a:spcAft>
              <a:defRPr/>
            </a:pPr>
            <a:r>
              <a:rPr lang="en-US" sz="2800" b="1" dirty="0" smtClean="0">
                <a:solidFill>
                  <a:schemeClr val="accent2">
                    <a:lumMod val="75000"/>
                  </a:schemeClr>
                </a:solidFill>
                <a:effectLst>
                  <a:outerShdw blurRad="31750" dist="25400" dir="5400000" algn="tl" rotWithShape="0">
                    <a:srgbClr val="000000">
                      <a:alpha val="25000"/>
                    </a:srgbClr>
                  </a:outerShdw>
                </a:effectLst>
                <a:latin typeface="+mj-lt"/>
                <a:ea typeface="+mj-ea"/>
                <a:cs typeface="+mj-cs"/>
              </a:rPr>
              <a:t>US 190 @ NORTHSHORE &amp; CAMP VILLERE</a:t>
            </a:r>
          </a:p>
          <a:p>
            <a:pPr algn="ctr" fontAlgn="auto">
              <a:spcAft>
                <a:spcPts val="0"/>
              </a:spcAft>
              <a:defRPr/>
            </a:pPr>
            <a:r>
              <a:rPr lang="en-US" sz="2800" b="1" dirty="0" smtClean="0">
                <a:solidFill>
                  <a:schemeClr val="accent2">
                    <a:lumMod val="75000"/>
                  </a:schemeClr>
                </a:solidFill>
                <a:effectLst>
                  <a:outerShdw blurRad="31750" dist="25400" dir="5400000" algn="tl" rotWithShape="0">
                    <a:srgbClr val="000000">
                      <a:alpha val="25000"/>
                    </a:srgbClr>
                  </a:outerShdw>
                </a:effectLst>
                <a:latin typeface="+mj-lt"/>
                <a:ea typeface="+mj-ea"/>
                <a:cs typeface="+mj-cs"/>
              </a:rPr>
              <a:t>ST. TAMMANY PARISH</a:t>
            </a:r>
          </a:p>
          <a:p>
            <a:pPr algn="ctr" fontAlgn="auto">
              <a:spcAft>
                <a:spcPts val="0"/>
              </a:spcAft>
              <a:defRPr/>
            </a:pPr>
            <a:r>
              <a:rPr lang="en-US" sz="2800" b="1" dirty="0" smtClean="0">
                <a:solidFill>
                  <a:schemeClr val="accent2">
                    <a:lumMod val="75000"/>
                  </a:schemeClr>
                </a:solidFill>
                <a:effectLst>
                  <a:outerShdw blurRad="31750" dist="25400" dir="5400000" algn="tl" rotWithShape="0">
                    <a:srgbClr val="000000">
                      <a:alpha val="25000"/>
                    </a:srgbClr>
                  </a:outerShdw>
                </a:effectLst>
                <a:latin typeface="+mj-lt"/>
                <a:ea typeface="+mj-ea"/>
                <a:cs typeface="+mj-cs"/>
              </a:rPr>
              <a:t>Virtual Public Meeting</a:t>
            </a:r>
          </a:p>
          <a:p>
            <a:pPr algn="ctr" fontAlgn="auto">
              <a:spcAft>
                <a:spcPts val="0"/>
              </a:spcAft>
              <a:defRPr/>
            </a:pPr>
            <a:r>
              <a:rPr lang="en-US" sz="2800" b="1" dirty="0" smtClean="0">
                <a:solidFill>
                  <a:schemeClr val="accent2">
                    <a:lumMod val="75000"/>
                  </a:schemeClr>
                </a:solidFill>
                <a:effectLst>
                  <a:outerShdw blurRad="31750" dist="25400" dir="5400000" algn="tl" rotWithShape="0">
                    <a:srgbClr val="000000">
                      <a:alpha val="25000"/>
                    </a:srgbClr>
                  </a:outerShdw>
                </a:effectLst>
                <a:latin typeface="+mj-lt"/>
                <a:ea typeface="+mj-ea"/>
                <a:cs typeface="+mj-cs"/>
              </a:rPr>
              <a:t>April 26, 2021 – May 9, 2021</a:t>
            </a:r>
            <a:br>
              <a:rPr lang="en-US" sz="2800" b="1" dirty="0" smtClean="0">
                <a:solidFill>
                  <a:schemeClr val="accent2">
                    <a:lumMod val="75000"/>
                  </a:schemeClr>
                </a:solidFill>
                <a:effectLst>
                  <a:outerShdw blurRad="31750" dist="25400" dir="5400000" algn="tl" rotWithShape="0">
                    <a:srgbClr val="000000">
                      <a:alpha val="25000"/>
                    </a:srgbClr>
                  </a:outerShdw>
                </a:effectLst>
                <a:latin typeface="+mj-lt"/>
                <a:ea typeface="+mj-ea"/>
                <a:cs typeface="+mj-cs"/>
              </a:rPr>
            </a:br>
            <a:r>
              <a:rPr lang="en-US" sz="2000" b="1" dirty="0" smtClean="0">
                <a:solidFill>
                  <a:schemeClr val="accent2">
                    <a:lumMod val="75000"/>
                  </a:schemeClr>
                </a:solidFill>
                <a:effectLst>
                  <a:outerShdw blurRad="31750" dist="25400" dir="5400000" algn="tl" rotWithShape="0">
                    <a:srgbClr val="000000">
                      <a:alpha val="25000"/>
                    </a:srgbClr>
                  </a:outerShdw>
                </a:effectLst>
                <a:latin typeface="+mj-lt"/>
                <a:ea typeface="+mj-ea"/>
                <a:cs typeface="+mj-cs"/>
              </a:rPr>
              <a:t>State Project No. H.012812</a:t>
            </a:r>
          </a:p>
          <a:p>
            <a:pPr algn="ctr" fontAlgn="auto">
              <a:spcAft>
                <a:spcPts val="0"/>
              </a:spcAft>
              <a:defRPr/>
            </a:pPr>
            <a:r>
              <a:rPr lang="en-US" sz="2000" b="1" dirty="0" smtClean="0">
                <a:solidFill>
                  <a:schemeClr val="accent2">
                    <a:lumMod val="75000"/>
                  </a:schemeClr>
                </a:solidFill>
                <a:effectLst>
                  <a:outerShdw blurRad="31750" dist="25400" dir="5400000" algn="tl" rotWithShape="0">
                    <a:srgbClr val="000000">
                      <a:alpha val="25000"/>
                    </a:srgbClr>
                  </a:outerShdw>
                </a:effectLst>
                <a:latin typeface="+mj-lt"/>
                <a:ea typeface="+mj-ea"/>
                <a:cs typeface="+mj-cs"/>
              </a:rPr>
              <a:t>Federal Aid Project No. H012812</a:t>
            </a:r>
            <a:endParaRPr lang="en-US" sz="2800" b="1" dirty="0">
              <a:solidFill>
                <a:schemeClr val="accent2">
                  <a:lumMod val="75000"/>
                </a:schemeClr>
              </a:solidFill>
              <a:effectLst>
                <a:outerShdw blurRad="31750" dist="25400" dir="5400000" algn="tl" rotWithShape="0">
                  <a:srgbClr val="000000">
                    <a:alpha val="25000"/>
                  </a:srgbClr>
                </a:outerShdw>
              </a:effectLst>
              <a:latin typeface="+mj-lt"/>
              <a:ea typeface="+mj-ea"/>
              <a:cs typeface="+mj-cs"/>
            </a:endParaRPr>
          </a:p>
          <a:p>
            <a:pPr algn="r" fontAlgn="auto">
              <a:spcAft>
                <a:spcPts val="0"/>
              </a:spcAft>
              <a:defRPr/>
            </a:pPr>
            <a:endParaRPr lang="en-US" sz="2800" b="1" cap="all" dirty="0">
              <a:ln w="5000" cmpd="sng">
                <a:solidFill>
                  <a:schemeClr val="accent2">
                    <a:lumMod val="50000"/>
                  </a:schemeClr>
                </a:solidFill>
                <a:prstDash val="solid"/>
              </a:ln>
              <a:solidFill>
                <a:schemeClr val="accent2">
                  <a:lumMod val="75000"/>
                </a:schemeClr>
              </a:solidFill>
              <a:effectLst>
                <a:outerShdw blurRad="50800" dist="38100" dir="5400000" algn="t" rotWithShape="0">
                  <a:prstClr val="black">
                    <a:alpha val="50000"/>
                  </a:prstClr>
                </a:outerShdw>
              </a:effectLst>
              <a:latin typeface="+mj-lt"/>
              <a:ea typeface="+mj-ea"/>
              <a:cs typeface="+mj-cs"/>
            </a:endParaRPr>
          </a:p>
        </p:txBody>
      </p:sp>
      <p:pic>
        <p:nvPicPr>
          <p:cNvPr id="6" name="Picture 5" descr="FHWA_Officia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2154" y="4986528"/>
            <a:ext cx="4249846"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2821" y="6181345"/>
            <a:ext cx="487363" cy="487363"/>
          </a:xfrm>
          <a:prstGeom prst="rect">
            <a:avLst/>
          </a:prstGeom>
        </p:spPr>
      </p:pic>
    </p:spTree>
  </p:cSld>
  <p:clrMapOvr>
    <a:masterClrMapping/>
  </p:clrMapOvr>
  <p:transition advClick="0" advTm="22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23607"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209679" y="48440"/>
            <a:ext cx="6823110" cy="1442222"/>
          </a:xfrm>
        </p:spPr>
        <p:txBody>
          <a:bodyPr>
            <a:normAutofit fontScale="90000"/>
          </a:bodyPr>
          <a:lstStyle/>
          <a:p>
            <a:pPr eaLnBrk="1" fontAlgn="auto" hangingPunct="1">
              <a:spcAft>
                <a:spcPts val="0"/>
              </a:spcAft>
              <a:defRPr/>
            </a:pPr>
            <a:r>
              <a:rPr lang="en-US" dirty="0" smtClean="0">
                <a:solidFill>
                  <a:srgbClr val="CD6209"/>
                </a:solidFill>
              </a:rPr>
              <a:t>WHAT DO STATISTICS FROM FHWA SAY ABOUT ROUNDABOUTS</a:t>
            </a:r>
          </a:p>
        </p:txBody>
      </p:sp>
      <p:sp>
        <p:nvSpPr>
          <p:cNvPr id="11267" name="Content Placeholder 2"/>
          <p:cNvSpPr>
            <a:spLocks noGrp="1"/>
          </p:cNvSpPr>
          <p:nvPr>
            <p:ph idx="1"/>
          </p:nvPr>
        </p:nvSpPr>
        <p:spPr>
          <a:xfrm>
            <a:off x="533400" y="1490662"/>
            <a:ext cx="7696200" cy="4024313"/>
          </a:xfrm>
        </p:spPr>
        <p:txBody>
          <a:bodyPr>
            <a:normAutofit fontScale="85000" lnSpcReduction="20000"/>
          </a:bodyPr>
          <a:lstStyle/>
          <a:p>
            <a:endParaRPr lang="en-US" sz="2000" dirty="0" smtClean="0"/>
          </a:p>
          <a:p>
            <a:pPr algn="just">
              <a:buClr>
                <a:schemeClr val="tx2"/>
              </a:buClr>
              <a:buFont typeface="Arial" pitchFamily="34" charset="0"/>
              <a:buChar char="•"/>
            </a:pPr>
            <a:r>
              <a:rPr lang="en-US" sz="3600" b="1" dirty="0" smtClean="0">
                <a:solidFill>
                  <a:schemeClr val="tx2"/>
                </a:solidFill>
              </a:rPr>
              <a:t>Roundabouts save lives</a:t>
            </a:r>
          </a:p>
          <a:p>
            <a:pPr algn="just">
              <a:buClr>
                <a:schemeClr val="tx2"/>
              </a:buClr>
              <a:buNone/>
            </a:pPr>
            <a:endParaRPr lang="en-US" sz="3200" b="1" dirty="0" smtClean="0">
              <a:solidFill>
                <a:schemeClr val="tx2"/>
              </a:solidFill>
            </a:endParaRPr>
          </a:p>
          <a:p>
            <a:pPr lvl="1" algn="just">
              <a:buClr>
                <a:schemeClr val="tx2"/>
              </a:buClr>
              <a:buSzPct val="63000"/>
              <a:buFont typeface="Arial" pitchFamily="34" charset="0"/>
              <a:buChar char="•"/>
            </a:pPr>
            <a:r>
              <a:rPr lang="en-US" sz="3200" dirty="0" smtClean="0">
                <a:solidFill>
                  <a:schemeClr val="tx2"/>
                </a:solidFill>
              </a:rPr>
              <a:t>Reduce fatalities by up to 90%</a:t>
            </a:r>
          </a:p>
          <a:p>
            <a:pPr lvl="1" algn="just">
              <a:buClr>
                <a:schemeClr val="tx2"/>
              </a:buClr>
              <a:buSzPct val="63000"/>
              <a:buFont typeface="Arial" pitchFamily="34" charset="0"/>
              <a:buChar char="•"/>
            </a:pPr>
            <a:r>
              <a:rPr lang="en-US" sz="3200" dirty="0" smtClean="0">
                <a:solidFill>
                  <a:schemeClr val="tx2"/>
                </a:solidFill>
              </a:rPr>
              <a:t>Reduce injury crashes by up to 76%</a:t>
            </a:r>
          </a:p>
          <a:p>
            <a:pPr lvl="1" algn="just">
              <a:buClr>
                <a:schemeClr val="tx2"/>
              </a:buClr>
              <a:buSzPct val="63000"/>
              <a:buFont typeface="Arial" pitchFamily="34" charset="0"/>
              <a:buChar char="•"/>
            </a:pPr>
            <a:r>
              <a:rPr lang="en-US" sz="3200" dirty="0" smtClean="0">
                <a:solidFill>
                  <a:schemeClr val="tx2"/>
                </a:solidFill>
              </a:rPr>
              <a:t>Reduce pedestrian crashes by up to 30% to 40%</a:t>
            </a:r>
          </a:p>
          <a:p>
            <a:pPr lvl="1" algn="just">
              <a:buClr>
                <a:schemeClr val="tx2"/>
              </a:buClr>
              <a:buSzPct val="63000"/>
              <a:buFont typeface="Arial" pitchFamily="34" charset="0"/>
              <a:buChar char="•"/>
            </a:pPr>
            <a:r>
              <a:rPr lang="en-US" sz="3200" dirty="0" smtClean="0">
                <a:solidFill>
                  <a:schemeClr val="tx2"/>
                </a:solidFill>
              </a:rPr>
              <a:t>Create up to 75% fewer conflict points than a four-way intersection. Conflict points are any point where the paths of two through or turning vehicles diverge, merge, or cross.</a:t>
            </a:r>
          </a:p>
        </p:txBody>
      </p:sp>
      <p:sp>
        <p:nvSpPr>
          <p:cNvPr id="4" name="TextBox 3"/>
          <p:cNvSpPr txBox="1"/>
          <p:nvPr/>
        </p:nvSpPr>
        <p:spPr>
          <a:xfrm>
            <a:off x="6894666" y="6627168"/>
            <a:ext cx="2249334" cy="230832"/>
          </a:xfrm>
          <a:prstGeom prst="rect">
            <a:avLst/>
          </a:prstGeom>
          <a:noFill/>
        </p:spPr>
        <p:txBody>
          <a:bodyPr wrap="none" rtlCol="0">
            <a:spAutoFit/>
          </a:bodyPr>
          <a:lstStyle/>
          <a:p>
            <a:r>
              <a:rPr lang="en-US" sz="900" dirty="0" smtClean="0"/>
              <a:t>Source: DOTD Roundabouts Fact Sheet</a:t>
            </a:r>
            <a:endParaRPr lang="en-US" sz="9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62943" y="6143870"/>
            <a:ext cx="609600" cy="609600"/>
          </a:xfrm>
          <a:prstGeom prst="rect">
            <a:avLst/>
          </a:prstGeom>
        </p:spPr>
      </p:pic>
    </p:spTree>
  </p:cSld>
  <p:clrMapOvr>
    <a:masterClrMapping/>
  </p:clrMapOvr>
  <p:transition advClick="0" advTm="4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42605"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248348" y="292745"/>
            <a:ext cx="6648517" cy="1093142"/>
          </a:xfrm>
        </p:spPr>
        <p:txBody>
          <a:bodyPr>
            <a:normAutofit fontScale="90000"/>
          </a:bodyPr>
          <a:lstStyle/>
          <a:p>
            <a:pPr fontAlgn="auto">
              <a:spcAft>
                <a:spcPts val="0"/>
              </a:spcAft>
              <a:defRPr/>
            </a:pPr>
            <a:r>
              <a:rPr lang="en-US" dirty="0">
                <a:solidFill>
                  <a:srgbClr val="CD6209"/>
                </a:solidFill>
              </a:rPr>
              <a:t>WHAT DO STATISTICS FROM FHWA SAY ABOUT ROUNDABOUTS</a:t>
            </a:r>
            <a:endParaRPr lang="en-US" dirty="0" smtClean="0">
              <a:solidFill>
                <a:srgbClr val="CD6209"/>
              </a:solidFill>
            </a:endParaRPr>
          </a:p>
        </p:txBody>
      </p:sp>
      <p:sp>
        <p:nvSpPr>
          <p:cNvPr id="11267" name="Content Placeholder 2"/>
          <p:cNvSpPr>
            <a:spLocks noGrp="1"/>
          </p:cNvSpPr>
          <p:nvPr>
            <p:ph idx="1"/>
          </p:nvPr>
        </p:nvSpPr>
        <p:spPr>
          <a:xfrm>
            <a:off x="533400" y="1447800"/>
            <a:ext cx="7696200" cy="4024313"/>
          </a:xfrm>
        </p:spPr>
        <p:txBody>
          <a:bodyPr>
            <a:normAutofit lnSpcReduction="10000"/>
          </a:bodyPr>
          <a:lstStyle/>
          <a:p>
            <a:endParaRPr lang="en-US" sz="1700" dirty="0" smtClean="0"/>
          </a:p>
          <a:p>
            <a:pPr algn="just">
              <a:buClr>
                <a:schemeClr val="tx2"/>
              </a:buClr>
              <a:buFont typeface="Arial" pitchFamily="34" charset="0"/>
              <a:buChar char="•"/>
            </a:pPr>
            <a:r>
              <a:rPr lang="en-US" sz="3000" b="1" dirty="0" smtClean="0">
                <a:solidFill>
                  <a:schemeClr val="tx2"/>
                </a:solidFill>
              </a:rPr>
              <a:t>Roundabouts save money</a:t>
            </a:r>
          </a:p>
          <a:p>
            <a:pPr algn="just">
              <a:buClr>
                <a:schemeClr val="tx2"/>
              </a:buClr>
              <a:buNone/>
            </a:pPr>
            <a:endParaRPr lang="en-US" b="1" dirty="0" smtClean="0">
              <a:solidFill>
                <a:schemeClr val="tx2"/>
              </a:solidFill>
            </a:endParaRPr>
          </a:p>
          <a:p>
            <a:pPr lvl="1" algn="just">
              <a:buClr>
                <a:schemeClr val="tx2"/>
              </a:buClr>
              <a:buSzPct val="63000"/>
              <a:buFont typeface="Arial" pitchFamily="34" charset="0"/>
              <a:buChar char="•"/>
            </a:pPr>
            <a:r>
              <a:rPr lang="en-US" sz="2700" dirty="0" smtClean="0">
                <a:solidFill>
                  <a:schemeClr val="tx2"/>
                </a:solidFill>
              </a:rPr>
              <a:t>Reduce road electricity and maintenance costs by an average of $5,000/year.</a:t>
            </a:r>
          </a:p>
          <a:p>
            <a:pPr lvl="1" algn="just">
              <a:buClr>
                <a:schemeClr val="tx2"/>
              </a:buClr>
              <a:buSzPct val="63000"/>
              <a:buFont typeface="Arial" pitchFamily="34" charset="0"/>
              <a:buChar char="•"/>
            </a:pPr>
            <a:r>
              <a:rPr lang="en-US" sz="2700" dirty="0" smtClean="0">
                <a:solidFill>
                  <a:schemeClr val="tx2"/>
                </a:solidFill>
              </a:rPr>
              <a:t>Eliminate the costs to install and repair signal equipment</a:t>
            </a:r>
          </a:p>
          <a:p>
            <a:pPr lvl="1" algn="just">
              <a:buClr>
                <a:schemeClr val="tx2"/>
              </a:buClr>
              <a:buSzPct val="63000"/>
              <a:buFont typeface="Arial" pitchFamily="34" charset="0"/>
              <a:buChar char="•"/>
            </a:pPr>
            <a:r>
              <a:rPr lang="en-US" sz="2700" dirty="0" smtClean="0">
                <a:solidFill>
                  <a:schemeClr val="tx2"/>
                </a:solidFill>
              </a:rPr>
              <a:t>Provide a 25-year service life when compared to the ten-year service life of signal equipment.</a:t>
            </a:r>
          </a:p>
        </p:txBody>
      </p:sp>
      <p:sp>
        <p:nvSpPr>
          <p:cNvPr id="4" name="TextBox 3"/>
          <p:cNvSpPr txBox="1"/>
          <p:nvPr/>
        </p:nvSpPr>
        <p:spPr>
          <a:xfrm>
            <a:off x="6894666" y="6627168"/>
            <a:ext cx="2249334" cy="230832"/>
          </a:xfrm>
          <a:prstGeom prst="rect">
            <a:avLst/>
          </a:prstGeom>
          <a:noFill/>
        </p:spPr>
        <p:txBody>
          <a:bodyPr wrap="none" rtlCol="0">
            <a:spAutoFit/>
          </a:bodyPr>
          <a:lstStyle/>
          <a:p>
            <a:r>
              <a:rPr lang="en-US" sz="900" dirty="0" smtClean="0"/>
              <a:t>Source: DOTD Roundabouts Fact Sheet</a:t>
            </a:r>
            <a:endParaRPr lang="en-US" sz="9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50028" y="6132984"/>
            <a:ext cx="609600" cy="609600"/>
          </a:xfrm>
          <a:prstGeom prst="rect">
            <a:avLst/>
          </a:prstGeom>
        </p:spPr>
      </p:pic>
    </p:spTree>
  </p:cSld>
  <p:clrMapOvr>
    <a:masterClrMapping/>
  </p:clrMapOvr>
  <p:transition advClick="0" advTm="24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22597"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183802" y="304800"/>
            <a:ext cx="6456961" cy="1050925"/>
          </a:xfrm>
        </p:spPr>
        <p:txBody>
          <a:bodyPr>
            <a:normAutofit fontScale="90000"/>
          </a:bodyPr>
          <a:lstStyle/>
          <a:p>
            <a:pPr eaLnBrk="1" fontAlgn="auto" hangingPunct="1">
              <a:spcAft>
                <a:spcPts val="0"/>
              </a:spcAft>
              <a:defRPr/>
            </a:pPr>
            <a:r>
              <a:rPr lang="en-US" dirty="0" smtClean="0">
                <a:solidFill>
                  <a:srgbClr val="CD6209"/>
                </a:solidFill>
              </a:rPr>
              <a:t>WHAT DO STATISTICS FROM FHWA SAY ABOUT ROUNDABOUTS</a:t>
            </a:r>
          </a:p>
        </p:txBody>
      </p:sp>
      <p:sp>
        <p:nvSpPr>
          <p:cNvPr id="11267" name="Content Placeholder 2"/>
          <p:cNvSpPr>
            <a:spLocks noGrp="1"/>
          </p:cNvSpPr>
          <p:nvPr>
            <p:ph idx="1"/>
          </p:nvPr>
        </p:nvSpPr>
        <p:spPr>
          <a:xfrm>
            <a:off x="533400" y="1376362"/>
            <a:ext cx="7696200" cy="4024313"/>
          </a:xfrm>
        </p:spPr>
        <p:txBody>
          <a:bodyPr>
            <a:normAutofit/>
          </a:bodyPr>
          <a:lstStyle/>
          <a:p>
            <a:endParaRPr lang="en-US" sz="1600" dirty="0" smtClean="0"/>
          </a:p>
          <a:p>
            <a:pPr algn="just">
              <a:buClr>
                <a:schemeClr val="tx2"/>
              </a:buClr>
              <a:buFont typeface="Arial" pitchFamily="34" charset="0"/>
              <a:buChar char="•"/>
            </a:pPr>
            <a:r>
              <a:rPr lang="en-US" sz="2800" b="1" dirty="0" smtClean="0">
                <a:solidFill>
                  <a:schemeClr val="tx2"/>
                </a:solidFill>
              </a:rPr>
              <a:t>Roundabouts provide environmental benefits</a:t>
            </a:r>
          </a:p>
          <a:p>
            <a:pPr algn="just">
              <a:buClr>
                <a:schemeClr val="tx2"/>
              </a:buClr>
              <a:buNone/>
            </a:pPr>
            <a:endParaRPr lang="en-US" sz="2500" b="1" dirty="0" smtClean="0">
              <a:solidFill>
                <a:schemeClr val="tx2"/>
              </a:solidFill>
            </a:endParaRPr>
          </a:p>
          <a:p>
            <a:pPr lvl="1" algn="just">
              <a:buClr>
                <a:schemeClr val="tx2"/>
              </a:buClr>
              <a:buSzPct val="63000"/>
              <a:buFont typeface="Arial" pitchFamily="34" charset="0"/>
              <a:buChar char="•"/>
            </a:pPr>
            <a:r>
              <a:rPr lang="en-US" sz="2500" dirty="0" smtClean="0">
                <a:solidFill>
                  <a:schemeClr val="tx2"/>
                </a:solidFill>
              </a:rPr>
              <a:t>Reduce vehicle delay and the number and duration of stops compared with signalized intersections, thus decreasing fuel consumption and carbon emissions.  Fewer stops and hard accelerations mean less time idling.</a:t>
            </a:r>
          </a:p>
        </p:txBody>
      </p:sp>
      <p:sp>
        <p:nvSpPr>
          <p:cNvPr id="4" name="TextBox 3"/>
          <p:cNvSpPr txBox="1"/>
          <p:nvPr/>
        </p:nvSpPr>
        <p:spPr>
          <a:xfrm>
            <a:off x="6894666" y="6627168"/>
            <a:ext cx="2249334" cy="230832"/>
          </a:xfrm>
          <a:prstGeom prst="rect">
            <a:avLst/>
          </a:prstGeom>
          <a:noFill/>
        </p:spPr>
        <p:txBody>
          <a:bodyPr wrap="none" rtlCol="0">
            <a:spAutoFit/>
          </a:bodyPr>
          <a:lstStyle/>
          <a:p>
            <a:r>
              <a:rPr lang="en-US" sz="900" dirty="0" smtClean="0"/>
              <a:t>Source: DOTD Roundabouts Fact Sheet</a:t>
            </a:r>
            <a:endParaRPr lang="en-US" sz="9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71800" y="6132984"/>
            <a:ext cx="609600" cy="609600"/>
          </a:xfrm>
          <a:prstGeom prst="rect">
            <a:avLst/>
          </a:prstGeom>
        </p:spPr>
      </p:pic>
    </p:spTree>
  </p:cSld>
  <p:clrMapOvr>
    <a:masterClrMapping/>
  </p:clrMapOvr>
  <p:transition advClick="0" advTm="2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25097"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054715" y="304800"/>
            <a:ext cx="6725902" cy="1050925"/>
          </a:xfrm>
        </p:spPr>
        <p:txBody>
          <a:bodyPr>
            <a:normAutofit fontScale="90000"/>
          </a:bodyPr>
          <a:lstStyle/>
          <a:p>
            <a:pPr eaLnBrk="1" fontAlgn="auto" hangingPunct="1">
              <a:spcAft>
                <a:spcPts val="0"/>
              </a:spcAft>
              <a:defRPr/>
            </a:pPr>
            <a:r>
              <a:rPr lang="en-US" dirty="0" smtClean="0">
                <a:solidFill>
                  <a:srgbClr val="CD6209"/>
                </a:solidFill>
              </a:rPr>
              <a:t>WHAT ARE THE GENERAL PRINCIPLES OF USING A ROUNDABOUT</a:t>
            </a:r>
          </a:p>
        </p:txBody>
      </p:sp>
      <p:sp>
        <p:nvSpPr>
          <p:cNvPr id="11267" name="Content Placeholder 2"/>
          <p:cNvSpPr>
            <a:spLocks noGrp="1"/>
          </p:cNvSpPr>
          <p:nvPr>
            <p:ph idx="1"/>
          </p:nvPr>
        </p:nvSpPr>
        <p:spPr>
          <a:xfrm>
            <a:off x="533400" y="1507524"/>
            <a:ext cx="7696200" cy="4364638"/>
          </a:xfrm>
        </p:spPr>
        <p:txBody>
          <a:bodyPr>
            <a:normAutofit fontScale="92500" lnSpcReduction="20000"/>
          </a:bodyPr>
          <a:lstStyle/>
          <a:p>
            <a:endParaRPr lang="en-US" sz="2000" dirty="0" smtClean="0"/>
          </a:p>
          <a:p>
            <a:pPr algn="just">
              <a:buClr>
                <a:schemeClr val="tx2"/>
              </a:buClr>
              <a:buFont typeface="Arial" pitchFamily="34" charset="0"/>
              <a:buChar char="•"/>
            </a:pPr>
            <a:r>
              <a:rPr lang="en-US" sz="2500" dirty="0" smtClean="0">
                <a:solidFill>
                  <a:schemeClr val="tx2"/>
                </a:solidFill>
              </a:rPr>
              <a:t>Think of roundabouts as a series of “T” intersections, where entering vehicles yield to one-way traffic coming from the left. A driver approaching a roundabout must slow down, stop or yield to traffic already in the roundabout, and yield to pedestrians in the crosswalk. </a:t>
            </a:r>
          </a:p>
          <a:p>
            <a:pPr algn="just">
              <a:buClr>
                <a:schemeClr val="tx2"/>
              </a:buClr>
              <a:buFont typeface="Arial" pitchFamily="34" charset="0"/>
              <a:buChar char="•"/>
            </a:pPr>
            <a:endParaRPr lang="en-US" sz="2500" dirty="0" smtClean="0"/>
          </a:p>
          <a:p>
            <a:pPr algn="just">
              <a:buClr>
                <a:schemeClr val="tx2"/>
              </a:buClr>
              <a:buFont typeface="Arial" pitchFamily="34" charset="0"/>
              <a:buChar char="•"/>
            </a:pPr>
            <a:r>
              <a:rPr lang="en-US" sz="2500" dirty="0" smtClean="0">
                <a:solidFill>
                  <a:schemeClr val="tx2"/>
                </a:solidFill>
              </a:rPr>
              <a:t>Then, it’s a simple matter of making a right-hand turn onto a one-way street.</a:t>
            </a:r>
          </a:p>
          <a:p>
            <a:pPr algn="just">
              <a:buClr>
                <a:schemeClr val="tx2"/>
              </a:buClr>
              <a:buFont typeface="Arial" pitchFamily="34" charset="0"/>
              <a:buChar char="•"/>
            </a:pPr>
            <a:endParaRPr lang="en-US" sz="2500" dirty="0" smtClean="0">
              <a:solidFill>
                <a:schemeClr val="tx2"/>
              </a:solidFill>
            </a:endParaRPr>
          </a:p>
          <a:p>
            <a:pPr algn="just">
              <a:buClr>
                <a:schemeClr val="tx2"/>
              </a:buClr>
              <a:buFont typeface="Arial" pitchFamily="34" charset="0"/>
              <a:buChar char="•"/>
            </a:pPr>
            <a:r>
              <a:rPr lang="en-US" sz="2500" dirty="0" smtClean="0">
                <a:solidFill>
                  <a:schemeClr val="tx2"/>
                </a:solidFill>
              </a:rPr>
              <a:t>Once in the roundabout, the driver proceeds around the central island, then takes the necessary right-hand turn to exit. </a:t>
            </a:r>
          </a:p>
          <a:p>
            <a:pPr>
              <a:buClr>
                <a:schemeClr val="tx2"/>
              </a:buClr>
              <a:buFont typeface="Arial" pitchFamily="34" charset="0"/>
              <a:buChar char="•"/>
            </a:pPr>
            <a:endParaRPr lang="en-US" sz="2100" dirty="0" smtClean="0">
              <a:solidFill>
                <a:schemeClr val="tx2"/>
              </a:solidFill>
            </a:endParaRPr>
          </a:p>
          <a:p>
            <a:pPr>
              <a:buClr>
                <a:schemeClr val="tx2"/>
              </a:buClr>
              <a:buFont typeface="Arial" pitchFamily="34" charset="0"/>
              <a:buChar char="•"/>
            </a:pPr>
            <a:endParaRPr lang="en-US" sz="2000" dirty="0" smtClean="0">
              <a:solidFill>
                <a:schemeClr val="tx2"/>
              </a:solidFill>
            </a:endParaRPr>
          </a:p>
        </p:txBody>
      </p:sp>
      <p:sp>
        <p:nvSpPr>
          <p:cNvPr id="4" name="TextBox 3"/>
          <p:cNvSpPr txBox="1"/>
          <p:nvPr/>
        </p:nvSpPr>
        <p:spPr>
          <a:xfrm>
            <a:off x="6894666" y="6627168"/>
            <a:ext cx="2249334" cy="230832"/>
          </a:xfrm>
          <a:prstGeom prst="rect">
            <a:avLst/>
          </a:prstGeom>
          <a:noFill/>
        </p:spPr>
        <p:txBody>
          <a:bodyPr wrap="none" rtlCol="0">
            <a:spAutoFit/>
          </a:bodyPr>
          <a:lstStyle/>
          <a:p>
            <a:r>
              <a:rPr lang="en-US" sz="900" dirty="0" smtClean="0"/>
              <a:t>Source: DOTD Roundabouts Fact Sheet</a:t>
            </a:r>
            <a:endParaRPr lang="en-US" sz="9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73828" y="6137956"/>
            <a:ext cx="609600" cy="6096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0413" y="6094413"/>
            <a:ext cx="609600" cy="609600"/>
          </a:xfrm>
          <a:prstGeom prst="rect">
            <a:avLst/>
          </a:prstGeom>
        </p:spPr>
      </p:pic>
    </p:spTree>
  </p:cSld>
  <p:clrMapOvr>
    <a:masterClrMapping/>
  </p:clrMapOvr>
  <p:transition advClick="0" advTm="49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48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2"/>
        <p14:stopEvt time="48566"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173045" y="304800"/>
            <a:ext cx="6467718" cy="1050925"/>
          </a:xfrm>
        </p:spPr>
        <p:txBody>
          <a:bodyPr>
            <a:normAutofit fontScale="90000"/>
          </a:bodyPr>
          <a:lstStyle/>
          <a:p>
            <a:pPr eaLnBrk="1" fontAlgn="auto" hangingPunct="1">
              <a:spcAft>
                <a:spcPts val="0"/>
              </a:spcAft>
              <a:defRPr/>
            </a:pPr>
            <a:r>
              <a:rPr lang="en-US" dirty="0" smtClean="0">
                <a:solidFill>
                  <a:srgbClr val="CD6209"/>
                </a:solidFill>
              </a:rPr>
              <a:t>CAN ROUNDABOUTS ACCOMMODATE LARGER VEHICLES</a:t>
            </a:r>
          </a:p>
        </p:txBody>
      </p:sp>
      <p:sp>
        <p:nvSpPr>
          <p:cNvPr id="11267" name="Content Placeholder 2"/>
          <p:cNvSpPr>
            <a:spLocks noGrp="1"/>
          </p:cNvSpPr>
          <p:nvPr>
            <p:ph idx="1"/>
          </p:nvPr>
        </p:nvSpPr>
        <p:spPr>
          <a:xfrm>
            <a:off x="646621" y="2506894"/>
            <a:ext cx="3345526" cy="2952551"/>
          </a:xfrm>
        </p:spPr>
        <p:txBody>
          <a:bodyPr>
            <a:noAutofit/>
          </a:bodyPr>
          <a:lstStyle/>
          <a:p>
            <a:endParaRPr lang="en-US" sz="2000" dirty="0" smtClean="0"/>
          </a:p>
          <a:p>
            <a:pPr algn="just">
              <a:buClr>
                <a:schemeClr val="tx2"/>
              </a:buClr>
            </a:pPr>
            <a:r>
              <a:rPr lang="en-US" sz="2100" dirty="0" smtClean="0">
                <a:solidFill>
                  <a:schemeClr val="tx2"/>
                </a:solidFill>
              </a:rPr>
              <a:t>Roundabouts provide an area between the circulatory roadway and the central island, known as a truck apron, over which the rear wheels of these vehicles can safely track. </a:t>
            </a:r>
          </a:p>
          <a:p>
            <a:pPr>
              <a:buClr>
                <a:schemeClr val="tx2"/>
              </a:buClr>
              <a:buFont typeface="Arial" pitchFamily="34" charset="0"/>
              <a:buChar char="•"/>
            </a:pPr>
            <a:endParaRPr lang="en-US" sz="2000" dirty="0" smtClean="0">
              <a:solidFill>
                <a:schemeClr val="tx2"/>
              </a:solidFill>
            </a:endParaRPr>
          </a:p>
        </p:txBody>
      </p:sp>
      <p:sp>
        <p:nvSpPr>
          <p:cNvPr id="29" name="Content Placeholder 2"/>
          <p:cNvSpPr txBox="1">
            <a:spLocks/>
          </p:cNvSpPr>
          <p:nvPr/>
        </p:nvSpPr>
        <p:spPr>
          <a:xfrm>
            <a:off x="533399" y="1488896"/>
            <a:ext cx="8035248" cy="1326223"/>
          </a:xfrm>
          <a:prstGeom prst="rect">
            <a:avLst/>
          </a:prstGeom>
        </p:spPr>
        <p:txBody>
          <a:bodyPr vert="horz">
            <a:normAutofit lnSpcReduction="10000"/>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452628" marR="0" lvl="0" indent="-342900" algn="just" defTabSz="914400" rtl="0" eaLnBrk="1" fontAlgn="auto" latinLnBrk="0" hangingPunct="1">
              <a:lnSpc>
                <a:spcPct val="100000"/>
              </a:lnSpc>
              <a:spcBef>
                <a:spcPts val="400"/>
              </a:spcBef>
              <a:spcAft>
                <a:spcPts val="0"/>
              </a:spcAft>
              <a:buClr>
                <a:schemeClr val="tx2"/>
              </a:buClr>
              <a:buSzPct val="68000"/>
              <a:buFont typeface="Calibri" panose="020F0502020204030204" pitchFamily="34" charset="0"/>
              <a:buChar char="•"/>
              <a:tabLst/>
              <a:defRPr/>
            </a:pPr>
            <a:r>
              <a:rPr kumimoji="0" lang="en-US" sz="2100" b="0" i="0" u="none" strike="noStrike" kern="1200" cap="none" spc="0" normalizeH="0" noProof="0" dirty="0" smtClean="0">
                <a:ln>
                  <a:noFill/>
                </a:ln>
                <a:solidFill>
                  <a:schemeClr val="tx2"/>
                </a:solidFill>
                <a:effectLst/>
                <a:uLnTx/>
                <a:uFillTx/>
                <a:latin typeface="+mn-lt"/>
                <a:ea typeface="+mn-ea"/>
                <a:cs typeface="+mn-cs"/>
              </a:rPr>
              <a:t>Yes. Roundabouts are designed to accommodate vehicles with a large turning radius such as buses, fire trucks and eighteen wheelers. </a:t>
            </a:r>
          </a:p>
          <a:p>
            <a:pPr marL="365760" marR="0" lvl="0" indent="-256032" algn="l" defTabSz="914400" rtl="0" eaLnBrk="1" fontAlgn="auto" latinLnBrk="0" hangingPunct="1">
              <a:lnSpc>
                <a:spcPct val="100000"/>
              </a:lnSpc>
              <a:spcBef>
                <a:spcPts val="400"/>
              </a:spcBef>
              <a:spcAft>
                <a:spcPts val="0"/>
              </a:spcAft>
              <a:buClr>
                <a:schemeClr val="tx2"/>
              </a:buClr>
              <a:buSzPct val="68000"/>
              <a:tabLst/>
              <a:defRPr/>
            </a:pPr>
            <a:endParaRPr kumimoji="0" lang="en-US" sz="2000" b="0" i="0" u="none" strike="noStrike" kern="1200" cap="none" spc="0" normalizeH="0" baseline="0" noProof="0" dirty="0" smtClean="0">
              <a:ln>
                <a:noFill/>
              </a:ln>
              <a:solidFill>
                <a:schemeClr val="tx2"/>
              </a:solidFill>
              <a:effectLst/>
              <a:uLnTx/>
              <a:uFillTx/>
              <a:latin typeface="+mn-lt"/>
              <a:ea typeface="+mn-ea"/>
              <a:cs typeface="+mn-cs"/>
            </a:endParaRPr>
          </a:p>
        </p:txBody>
      </p:sp>
      <p:pic>
        <p:nvPicPr>
          <p:cNvPr id="4" name="Picture 3"/>
          <p:cNvPicPr>
            <a:picLocks noChangeAspect="1" noChangeArrowheads="1"/>
          </p:cNvPicPr>
          <p:nvPr/>
        </p:nvPicPr>
        <p:blipFill>
          <a:blip r:embed="rId5" cstate="print"/>
          <a:srcRect l="2195" t="2961" r="1866" b="3833"/>
          <a:stretch>
            <a:fillRect/>
          </a:stretch>
        </p:blipFill>
        <p:spPr bwMode="auto">
          <a:xfrm>
            <a:off x="4210318" y="2506894"/>
            <a:ext cx="4633382" cy="3681681"/>
          </a:xfrm>
          <a:prstGeom prst="rect">
            <a:avLst/>
          </a:prstGeom>
          <a:noFill/>
          <a:ln w="9525">
            <a:noFill/>
            <a:miter lim="800000"/>
            <a:headEnd/>
            <a:tailEnd/>
          </a:ln>
        </p:spPr>
      </p:pic>
      <p:grpSp>
        <p:nvGrpSpPr>
          <p:cNvPr id="14" name="Group 13"/>
          <p:cNvGrpSpPr/>
          <p:nvPr/>
        </p:nvGrpSpPr>
        <p:grpSpPr>
          <a:xfrm>
            <a:off x="4294114" y="3773104"/>
            <a:ext cx="2599382" cy="2011246"/>
            <a:chOff x="4304872" y="3773104"/>
            <a:chExt cx="2599382" cy="2011246"/>
          </a:xfrm>
        </p:grpSpPr>
        <p:sp>
          <p:nvSpPr>
            <p:cNvPr id="5" name="Donut 4"/>
            <p:cNvSpPr>
              <a:spLocks noChangeAspect="1"/>
            </p:cNvSpPr>
            <p:nvPr/>
          </p:nvSpPr>
          <p:spPr>
            <a:xfrm>
              <a:off x="5993629" y="3773104"/>
              <a:ext cx="910625" cy="909488"/>
            </a:xfrm>
            <a:prstGeom prst="donut">
              <a:avLst>
                <a:gd name="adj" fmla="val 8409"/>
              </a:avLst>
            </a:prstGeom>
            <a:solidFill>
              <a:srgbClr val="FF0000">
                <a:alpha val="30196"/>
              </a:srgbClr>
            </a:solid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p:cNvSpPr/>
            <p:nvPr/>
          </p:nvSpPr>
          <p:spPr>
            <a:xfrm>
              <a:off x="4304872" y="5188449"/>
              <a:ext cx="1109609" cy="595901"/>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5424755" y="5349813"/>
              <a:ext cx="317828" cy="529"/>
            </a:xfrm>
            <a:prstGeom prst="line">
              <a:avLst/>
            </a:prstGeom>
            <a:ln w="38100" cap="sq">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rot="17647253">
              <a:off x="5488305" y="4934356"/>
              <a:ext cx="875936" cy="56105"/>
            </a:xfrm>
            <a:prstGeom prst="rightArrow">
              <a:avLst>
                <a:gd name="adj1" fmla="val 0"/>
                <a:gd name="adj2" fmla="val 180982"/>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p:cNvSpPr txBox="1"/>
          <p:nvPr/>
        </p:nvSpPr>
        <p:spPr>
          <a:xfrm>
            <a:off x="6894666" y="6627168"/>
            <a:ext cx="2249334" cy="230832"/>
          </a:xfrm>
          <a:prstGeom prst="rect">
            <a:avLst/>
          </a:prstGeom>
          <a:noFill/>
        </p:spPr>
        <p:txBody>
          <a:bodyPr wrap="none" rtlCol="0">
            <a:spAutoFit/>
          </a:bodyPr>
          <a:lstStyle/>
          <a:p>
            <a:r>
              <a:rPr lang="en-US" sz="900" dirty="0" smtClean="0"/>
              <a:t>Source: DOTD Roundabouts Fact Sheet</a:t>
            </a:r>
            <a:endParaRPr lang="en-US" sz="900" dirty="0"/>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72526" y="6248400"/>
            <a:ext cx="609600" cy="609600"/>
          </a:xfrm>
          <a:prstGeom prst="rect">
            <a:avLst/>
          </a:prstGeom>
        </p:spPr>
      </p:pic>
    </p:spTree>
  </p:cSld>
  <p:clrMapOvr>
    <a:masterClrMapping/>
  </p:clrMapOvr>
  <p:transition advClick="0" advTm="39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2151529" y="152400"/>
            <a:ext cx="6489234" cy="1050925"/>
          </a:xfrm>
        </p:spPr>
        <p:txBody>
          <a:bodyPr>
            <a:normAutofit/>
          </a:bodyPr>
          <a:lstStyle/>
          <a:p>
            <a:pPr eaLnBrk="1" fontAlgn="auto" hangingPunct="1">
              <a:spcAft>
                <a:spcPts val="0"/>
              </a:spcAft>
              <a:defRPr/>
            </a:pPr>
            <a:r>
              <a:rPr lang="en-US" dirty="0" smtClean="0">
                <a:solidFill>
                  <a:srgbClr val="CD6209"/>
                </a:solidFill>
              </a:rPr>
              <a:t>SECTION 4(f) IMPACTS</a:t>
            </a:r>
          </a:p>
        </p:txBody>
      </p:sp>
      <p:sp>
        <p:nvSpPr>
          <p:cNvPr id="5" name="Content Placeholder 4"/>
          <p:cNvSpPr>
            <a:spLocks noGrp="1"/>
          </p:cNvSpPr>
          <p:nvPr>
            <p:ph idx="1"/>
          </p:nvPr>
        </p:nvSpPr>
        <p:spPr>
          <a:xfrm>
            <a:off x="533400" y="1297458"/>
            <a:ext cx="7848600" cy="4417541"/>
          </a:xfrm>
        </p:spPr>
        <p:txBody>
          <a:bodyPr>
            <a:noAutofit/>
          </a:bodyPr>
          <a:lstStyle/>
          <a:p>
            <a:pPr marL="379476" algn="just">
              <a:lnSpc>
                <a:spcPct val="110000"/>
              </a:lnSpc>
              <a:buClr>
                <a:schemeClr val="tx2"/>
              </a:buClr>
              <a:defRPr/>
            </a:pPr>
            <a:r>
              <a:rPr lang="en-US" sz="2000" dirty="0" smtClean="0"/>
              <a:t>Section </a:t>
            </a:r>
            <a:r>
              <a:rPr lang="en-US" sz="2000" dirty="0"/>
              <a:t>4(f) refers to the original section within the U.S. Department of Transportation Act of 1966 which provided for consideration of park and </a:t>
            </a:r>
            <a:r>
              <a:rPr lang="en-US" sz="2000" dirty="0" smtClean="0"/>
              <a:t>recreational </a:t>
            </a:r>
            <a:r>
              <a:rPr lang="en-US" sz="2000" dirty="0"/>
              <a:t>lands, wildlife and waterfowl refuges, and historic sites during transportation project development. </a:t>
            </a:r>
          </a:p>
          <a:p>
            <a:pPr marL="379476" algn="just">
              <a:lnSpc>
                <a:spcPct val="110000"/>
              </a:lnSpc>
              <a:buClr>
                <a:schemeClr val="tx2"/>
              </a:buClr>
              <a:defRPr/>
            </a:pPr>
            <a:r>
              <a:rPr lang="en-US" sz="2000" dirty="0" smtClean="0"/>
              <a:t>The proposed roundabout at the intersection of US 190 </a:t>
            </a:r>
            <a:r>
              <a:rPr lang="en-US" sz="2000" dirty="0"/>
              <a:t>a</a:t>
            </a:r>
            <a:r>
              <a:rPr lang="en-US" sz="2000" dirty="0" smtClean="0"/>
              <a:t>nd </a:t>
            </a:r>
            <a:r>
              <a:rPr lang="en-US" sz="2000" dirty="0" err="1" smtClean="0"/>
              <a:t>Northshore</a:t>
            </a:r>
            <a:r>
              <a:rPr lang="en-US" sz="2000" dirty="0" smtClean="0"/>
              <a:t> Blvd. would require right-of-way from the Tammany Trace, a Section 4 (f) property. </a:t>
            </a:r>
          </a:p>
          <a:p>
            <a:pPr marL="379476" algn="just">
              <a:lnSpc>
                <a:spcPct val="110000"/>
              </a:lnSpc>
              <a:buClr>
                <a:schemeClr val="tx2"/>
              </a:buClr>
              <a:defRPr/>
            </a:pPr>
            <a:r>
              <a:rPr lang="en-US" sz="2000" dirty="0" smtClean="0"/>
              <a:t>FHWA, </a:t>
            </a:r>
            <a:r>
              <a:rPr lang="en-US" sz="2000" dirty="0"/>
              <a:t>D</a:t>
            </a:r>
            <a:r>
              <a:rPr lang="en-US" sz="2000" dirty="0" smtClean="0"/>
              <a:t>OTD, and St. Tammany Parish (Officials with Jurisdiction) have determined the 4(f) use of the Tammany Trace right-of-way would be a </a:t>
            </a:r>
            <a:r>
              <a:rPr lang="en-US" sz="2000" i="1" dirty="0" smtClean="0"/>
              <a:t>De Minimis </a:t>
            </a:r>
            <a:r>
              <a:rPr lang="en-US" sz="2000" dirty="0" smtClean="0"/>
              <a:t>Impact. The project will not adversely affect the activities, features, and attributes that qualify the Tammany Trace for protection under Section 4(f).</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3682" y="6370637"/>
            <a:ext cx="487363" cy="487363"/>
          </a:xfrm>
          <a:prstGeom prst="rect">
            <a:avLst/>
          </a:prstGeom>
        </p:spPr>
      </p:pic>
    </p:spTree>
    <p:extLst>
      <p:ext uri="{BB962C8B-B14F-4D97-AF65-F5344CB8AC3E}">
        <p14:creationId xmlns:p14="http://schemas.microsoft.com/office/powerpoint/2010/main" val="2621552444"/>
      </p:ext>
    </p:extLst>
  </p:cSld>
  <p:clrMapOvr>
    <a:masterClrMapping/>
  </p:clrMapOvr>
  <p:transition advClick="0" advTm="62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7"/>
        <p14:stopEvt time="12031" objId="7"/>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D6209"/>
                </a:solidFill>
              </a:rPr>
              <a:t>TAMMANY TRACE </a:t>
            </a:r>
            <a:r>
              <a:rPr lang="en-US" i="1" dirty="0" smtClean="0">
                <a:solidFill>
                  <a:srgbClr val="CD6209"/>
                </a:solidFill>
              </a:rPr>
              <a:t>DE MINIMIS 4(f) </a:t>
            </a:r>
            <a:r>
              <a:rPr lang="en-US" dirty="0" smtClean="0">
                <a:solidFill>
                  <a:srgbClr val="CD6209"/>
                </a:solidFill>
              </a:rPr>
              <a:t>IMPACT</a:t>
            </a:r>
            <a:endParaRPr lang="en-US" dirty="0"/>
          </a:p>
        </p:txBody>
      </p:sp>
      <p:pic>
        <p:nvPicPr>
          <p:cNvPr id="6" name="Content Placeholder 5"/>
          <p:cNvPicPr>
            <a:picLocks noGrp="1" noChangeAspect="1"/>
          </p:cNvPicPr>
          <p:nvPr>
            <p:ph idx="1"/>
          </p:nvPr>
        </p:nvPicPr>
        <p:blipFill>
          <a:blip r:embed="rId5"/>
          <a:stretch>
            <a:fillRect/>
          </a:stretch>
        </p:blipFill>
        <p:spPr>
          <a:xfrm>
            <a:off x="593984" y="1417638"/>
            <a:ext cx="7817126" cy="477384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898" y="6314159"/>
            <a:ext cx="487363" cy="487363"/>
          </a:xfrm>
          <a:prstGeom prst="rect">
            <a:avLst/>
          </a:prstGeom>
        </p:spPr>
      </p:pic>
    </p:spTree>
    <p:extLst>
      <p:ext uri="{BB962C8B-B14F-4D97-AF65-F5344CB8AC3E}">
        <p14:creationId xmlns:p14="http://schemas.microsoft.com/office/powerpoint/2010/main" val="3112748345"/>
      </p:ext>
    </p:extLst>
  </p:cSld>
  <p:clrMapOvr>
    <a:masterClrMapping/>
  </p:clrMapOvr>
  <p:transition spd="med" advClick="0" advTm="6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366682" y="152400"/>
            <a:ext cx="6131859" cy="1143000"/>
          </a:xfrm>
        </p:spPr>
        <p:txBody>
          <a:bodyPr>
            <a:normAutofit fontScale="90000"/>
          </a:bodyPr>
          <a:lstStyle/>
          <a:p>
            <a:pPr fontAlgn="auto">
              <a:spcAft>
                <a:spcPts val="0"/>
              </a:spcAft>
              <a:defRPr/>
            </a:pPr>
            <a:r>
              <a:rPr lang="en-US" dirty="0" smtClean="0">
                <a:solidFill>
                  <a:srgbClr val="CD6209"/>
                </a:solidFill>
              </a:rPr>
              <a:t>YOUR COMMENTS ARE REQUESTED</a:t>
            </a:r>
          </a:p>
        </p:txBody>
      </p:sp>
      <p:sp>
        <p:nvSpPr>
          <p:cNvPr id="3" name="Content Placeholder 2"/>
          <p:cNvSpPr>
            <a:spLocks noGrp="1"/>
          </p:cNvSpPr>
          <p:nvPr>
            <p:ph idx="1"/>
          </p:nvPr>
        </p:nvSpPr>
        <p:spPr>
          <a:xfrm>
            <a:off x="457200" y="1295400"/>
            <a:ext cx="8501449" cy="4264025"/>
          </a:xfrm>
        </p:spPr>
        <p:txBody>
          <a:bodyPr/>
          <a:lstStyle/>
          <a:p>
            <a:pPr marL="0" indent="0">
              <a:buNone/>
            </a:pPr>
            <a:r>
              <a:rPr lang="en-US" sz="2000" dirty="0" smtClean="0"/>
              <a:t>Written comments can be submitted </a:t>
            </a:r>
            <a:r>
              <a:rPr lang="en-US" altLang="en-US" sz="2000" dirty="0"/>
              <a:t>via the link on the project </a:t>
            </a:r>
            <a:r>
              <a:rPr lang="en-US" altLang="en-US" sz="2000" dirty="0" smtClean="0"/>
              <a:t>webpage</a:t>
            </a:r>
            <a:r>
              <a:rPr lang="en-US" altLang="en-US" sz="2000" dirty="0"/>
              <a:t>, or submitted via mail to Environmental Section at P.O. Box 94245 Baton Rouge Louisiana, 70804</a:t>
            </a:r>
            <a:r>
              <a:rPr lang="en-US" altLang="en-US" sz="2000" dirty="0" smtClean="0"/>
              <a:t>. Please include H.012812 in your mailed comments.</a:t>
            </a:r>
            <a:endParaRPr lang="en-US" altLang="en-US" sz="2000" dirty="0"/>
          </a:p>
          <a:p>
            <a:pPr marL="0" indent="0">
              <a:buNone/>
            </a:pPr>
            <a:endParaRPr lang="en-US" altLang="en-US" sz="2000" dirty="0" smtClean="0"/>
          </a:p>
          <a:p>
            <a:pPr marL="0" indent="0">
              <a:buNone/>
            </a:pPr>
            <a:r>
              <a:rPr lang="en-US" altLang="en-US" sz="2000" dirty="0" smtClean="0"/>
              <a:t>Comments </a:t>
            </a:r>
            <a:r>
              <a:rPr lang="en-US" altLang="en-US" sz="2000" dirty="0"/>
              <a:t>postmarked or received by </a:t>
            </a:r>
            <a:r>
              <a:rPr lang="en-US" altLang="en-US" sz="2000" dirty="0" smtClean="0"/>
              <a:t>May 19, 2021 </a:t>
            </a:r>
            <a:r>
              <a:rPr lang="en-US" altLang="en-US" sz="2000" dirty="0"/>
              <a:t>will be  included in the transcript of this meeting.</a:t>
            </a:r>
          </a:p>
          <a:p>
            <a:pPr marL="0" indent="0">
              <a:buNone/>
            </a:pPr>
            <a:endParaRPr lang="en-US" altLang="en-US" sz="2000" dirty="0" smtClean="0"/>
          </a:p>
          <a:p>
            <a:pPr marL="0" indent="0">
              <a:buNone/>
            </a:pPr>
            <a:r>
              <a:rPr lang="en-US" altLang="en-US" sz="2000" dirty="0" smtClean="0"/>
              <a:t>We </a:t>
            </a:r>
            <a:r>
              <a:rPr lang="en-US" altLang="en-US" sz="2000" dirty="0"/>
              <a:t>want to hear from you.</a:t>
            </a:r>
          </a:p>
          <a:p>
            <a:pPr marL="36513" indent="0" eaLnBrk="1" hangingPunct="1">
              <a:buNone/>
            </a:pPr>
            <a:endParaRPr lang="en-US" dirty="0" smtClean="0">
              <a:solidFill>
                <a:schemeClr val="tx2"/>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847" y="6258605"/>
            <a:ext cx="487363" cy="487363"/>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0413" y="6094413"/>
            <a:ext cx="609600" cy="609600"/>
          </a:xfrm>
          <a:prstGeom prst="rect">
            <a:avLst/>
          </a:prstGeom>
        </p:spPr>
      </p:pic>
    </p:spTree>
  </p:cSld>
  <p:clrMapOvr>
    <a:masterClrMapping/>
  </p:clrMapOvr>
  <p:transition advClick="0" advTm="4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3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71850" y="1533731"/>
            <a:ext cx="8612658" cy="4191000"/>
          </a:xfrm>
        </p:spPr>
        <p:txBody>
          <a:bodyPr>
            <a:noAutofit/>
          </a:bodyPr>
          <a:lstStyle/>
          <a:p>
            <a:pPr algn="ctr" fontAlgn="auto">
              <a:spcAft>
                <a:spcPts val="0"/>
              </a:spcAft>
              <a:defRPr/>
            </a:pPr>
            <a:r>
              <a:rPr lang="en-US" sz="3600" dirty="0" smtClean="0">
                <a:solidFill>
                  <a:srgbClr val="CD6209"/>
                </a:solidFill>
              </a:rPr>
              <a:t>THANK YOU FOR ATTENDING</a:t>
            </a:r>
            <a:br>
              <a:rPr lang="en-US" sz="3600" dirty="0" smtClean="0">
                <a:solidFill>
                  <a:srgbClr val="CD6209"/>
                </a:solidFill>
              </a:rPr>
            </a:br>
            <a:r>
              <a:rPr lang="en-US" sz="3600" dirty="0" smtClean="0">
                <a:solidFill>
                  <a:srgbClr val="CD6209"/>
                </a:solidFill>
              </a:rPr>
              <a:t/>
            </a:r>
            <a:br>
              <a:rPr lang="en-US" sz="3600" dirty="0" smtClean="0">
                <a:solidFill>
                  <a:srgbClr val="CD6209"/>
                </a:solidFill>
              </a:rPr>
            </a:br>
            <a:r>
              <a:rPr lang="en-US" sz="3600" dirty="0" smtClean="0">
                <a:solidFill>
                  <a:srgbClr val="CD6209"/>
                </a:solidFill>
              </a:rPr>
              <a:t>US 190 @ NORTHSHORE &amp; CAMP VILLERE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513" y="6370637"/>
            <a:ext cx="487363" cy="487363"/>
          </a:xfrm>
          <a:prstGeom prst="rect">
            <a:avLst/>
          </a:prstGeom>
        </p:spPr>
      </p:pic>
    </p:spTree>
  </p:cSld>
  <p:clrMapOvr>
    <a:masterClrMapping/>
  </p:clrMapOvr>
  <p:transition advClick="0" advTm="18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2280620" y="152400"/>
            <a:ext cx="6406179" cy="1050925"/>
          </a:xfrm>
        </p:spPr>
        <p:txBody>
          <a:bodyPr/>
          <a:lstStyle/>
          <a:p>
            <a:pPr eaLnBrk="1" fontAlgn="auto" hangingPunct="1">
              <a:spcAft>
                <a:spcPts val="0"/>
              </a:spcAft>
              <a:defRPr/>
            </a:pPr>
            <a:r>
              <a:rPr lang="en-US" dirty="0" smtClean="0">
                <a:solidFill>
                  <a:srgbClr val="CD6209"/>
                </a:solidFill>
              </a:rPr>
              <a:t>PURPOSE OF THE MEETING</a:t>
            </a:r>
          </a:p>
        </p:txBody>
      </p:sp>
      <p:sp>
        <p:nvSpPr>
          <p:cNvPr id="5" name="Content Placeholder 4"/>
          <p:cNvSpPr>
            <a:spLocks noGrp="1"/>
          </p:cNvSpPr>
          <p:nvPr>
            <p:ph idx="1"/>
          </p:nvPr>
        </p:nvSpPr>
        <p:spPr>
          <a:xfrm>
            <a:off x="647700" y="1373841"/>
            <a:ext cx="7848600" cy="4719918"/>
          </a:xfrm>
        </p:spPr>
        <p:txBody>
          <a:bodyPr>
            <a:noAutofit/>
          </a:bodyPr>
          <a:lstStyle/>
          <a:p>
            <a:pPr>
              <a:defRPr/>
            </a:pPr>
            <a:r>
              <a:rPr lang="en-US" altLang="en-US" sz="2000" dirty="0"/>
              <a:t>To provide </a:t>
            </a:r>
            <a:r>
              <a:rPr lang="en-US" altLang="en-US" sz="2000" dirty="0" smtClean="0"/>
              <a:t>information </a:t>
            </a:r>
            <a:r>
              <a:rPr lang="en-US" altLang="en-US" sz="2000" dirty="0"/>
              <a:t>about the </a:t>
            </a:r>
            <a:r>
              <a:rPr lang="en-US" altLang="en-US" sz="2000" dirty="0" smtClean="0"/>
              <a:t>project. </a:t>
            </a:r>
            <a:endParaRPr lang="en-US" altLang="en-US" sz="2000" dirty="0"/>
          </a:p>
          <a:p>
            <a:pPr>
              <a:defRPr/>
            </a:pPr>
            <a:r>
              <a:rPr lang="en-US" altLang="en-US" sz="2000" dirty="0"/>
              <a:t>To obtain input from interested </a:t>
            </a:r>
            <a:r>
              <a:rPr lang="en-US" altLang="en-US" sz="2000" dirty="0" smtClean="0"/>
              <a:t>parties. </a:t>
            </a:r>
          </a:p>
          <a:p>
            <a:pPr marL="0" indent="0">
              <a:buNone/>
              <a:defRPr/>
            </a:pPr>
            <a:endParaRPr lang="en-US" altLang="en-US" sz="2000" dirty="0" smtClean="0"/>
          </a:p>
          <a:p>
            <a:pPr marL="0" indent="0" algn="just">
              <a:buNone/>
              <a:defRPr/>
            </a:pPr>
            <a:r>
              <a:rPr lang="en-US" altLang="en-US" sz="2000" dirty="0" smtClean="0"/>
              <a:t>Please </a:t>
            </a:r>
            <a:r>
              <a:rPr lang="en-US" altLang="en-US" sz="2000" dirty="0"/>
              <a:t>submit any comments or questions you have related to the project </a:t>
            </a:r>
            <a:r>
              <a:rPr lang="en-US" altLang="en-US" sz="2000" dirty="0" smtClean="0"/>
              <a:t>via email to </a:t>
            </a:r>
            <a:r>
              <a:rPr lang="en-US" altLang="en-US" sz="2000" dirty="0" smtClean="0">
                <a:hlinkClick r:id="rId5"/>
              </a:rPr>
              <a:t>robin.daigle@la.gov</a:t>
            </a:r>
            <a:r>
              <a:rPr lang="en-US" altLang="en-US" sz="2000" dirty="0" smtClean="0"/>
              <a:t>. The </a:t>
            </a:r>
            <a:r>
              <a:rPr lang="en-US" altLang="en-US" sz="2000" dirty="0"/>
              <a:t>email link and phone contact is also provided on the other documents available in the project </a:t>
            </a:r>
            <a:r>
              <a:rPr lang="en-US" altLang="en-US" sz="2000" dirty="0" smtClean="0"/>
              <a:t>webpage</a:t>
            </a:r>
            <a:r>
              <a:rPr lang="en-US" altLang="en-US" sz="2000" dirty="0"/>
              <a:t>. </a:t>
            </a:r>
            <a:r>
              <a:rPr lang="en-US" altLang="en-US" sz="2000" dirty="0" smtClean="0"/>
              <a:t>You can also visit </a:t>
            </a:r>
            <a:r>
              <a:rPr lang="en-US" altLang="en-US" sz="2000" dirty="0"/>
              <a:t>the project webpage for a comment form </a:t>
            </a:r>
            <a:r>
              <a:rPr lang="en-US" altLang="en-US" sz="2000" dirty="0" smtClean="0"/>
              <a:t>link</a:t>
            </a:r>
            <a:r>
              <a:rPr lang="en-US" altLang="en-US" sz="2000" dirty="0"/>
              <a:t> </a:t>
            </a:r>
            <a:r>
              <a:rPr lang="en-US" altLang="en-US" sz="2000" dirty="0" smtClean="0"/>
              <a:t>to submit online.</a:t>
            </a:r>
            <a:r>
              <a:rPr lang="en-US" altLang="en-US" sz="2000" dirty="0"/>
              <a:t> </a:t>
            </a:r>
            <a:r>
              <a:rPr lang="en-US" altLang="en-US" sz="2000" dirty="0" smtClean="0"/>
              <a:t>Only </a:t>
            </a:r>
            <a:r>
              <a:rPr lang="en-US" altLang="en-US" sz="2000" dirty="0"/>
              <a:t>comments received by May 19, 2021 will be included in the transcript. </a:t>
            </a:r>
          </a:p>
          <a:p>
            <a:pPr marL="420624" indent="-384048">
              <a:buNone/>
              <a:defRPr/>
            </a:pPr>
            <a:endParaRPr lang="en-US" sz="2100" dirty="0">
              <a:solidFill>
                <a:schemeClr val="tx2"/>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4018" y="6121191"/>
            <a:ext cx="487363" cy="487363"/>
          </a:xfrm>
          <a:prstGeom prst="rect">
            <a:avLst/>
          </a:prstGeom>
        </p:spPr>
      </p:pic>
    </p:spTree>
  </p:cSld>
  <p:clrMapOvr>
    <a:masterClrMapping/>
  </p:clrMapOvr>
  <p:transition advClick="0" advTm="4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2"/>
        <p14:stopEvt time="53613"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533400" y="302110"/>
            <a:ext cx="8400535" cy="1050925"/>
          </a:xfrm>
        </p:spPr>
        <p:txBody>
          <a:bodyPr/>
          <a:lstStyle/>
          <a:p>
            <a:pPr eaLnBrk="1" fontAlgn="auto" hangingPunct="1">
              <a:spcAft>
                <a:spcPts val="0"/>
              </a:spcAft>
              <a:defRPr/>
            </a:pPr>
            <a:r>
              <a:rPr lang="en-US" dirty="0" smtClean="0">
                <a:solidFill>
                  <a:srgbClr val="CD6209"/>
                </a:solidFill>
              </a:rPr>
              <a:t>PROJECT DESCRIPTION</a:t>
            </a:r>
          </a:p>
        </p:txBody>
      </p:sp>
      <p:sp>
        <p:nvSpPr>
          <p:cNvPr id="5" name="Content Placeholder 4"/>
          <p:cNvSpPr>
            <a:spLocks noGrp="1"/>
          </p:cNvSpPr>
          <p:nvPr>
            <p:ph idx="1"/>
          </p:nvPr>
        </p:nvSpPr>
        <p:spPr>
          <a:xfrm>
            <a:off x="533400" y="1441525"/>
            <a:ext cx="7848600" cy="3431690"/>
          </a:xfrm>
        </p:spPr>
        <p:txBody>
          <a:bodyPr>
            <a:noAutofit/>
          </a:bodyPr>
          <a:lstStyle/>
          <a:p>
            <a:pPr marL="379476" algn="just" fontAlgn="auto">
              <a:lnSpc>
                <a:spcPct val="150000"/>
              </a:lnSpc>
              <a:spcAft>
                <a:spcPts val="0"/>
              </a:spcAft>
              <a:defRPr/>
            </a:pPr>
            <a:r>
              <a:rPr lang="en-US" sz="2000" dirty="0" smtClean="0"/>
              <a:t>DOTD and FHWA propose to construct a two-lane roundabout at the intersection of US 190 and </a:t>
            </a:r>
            <a:r>
              <a:rPr lang="en-US" sz="2000" dirty="0" err="1" smtClean="0"/>
              <a:t>Northshore</a:t>
            </a:r>
            <a:r>
              <a:rPr lang="en-US" sz="2000" dirty="0" smtClean="0"/>
              <a:t> Blvd. and a one-lane roundabout at the intersection of US 190 and Camp </a:t>
            </a:r>
            <a:r>
              <a:rPr lang="en-US" sz="2000" dirty="0" err="1" smtClean="0"/>
              <a:t>Villere</a:t>
            </a:r>
            <a:r>
              <a:rPr lang="en-US" sz="2000" dirty="0" smtClean="0"/>
              <a:t> Rd.</a:t>
            </a:r>
          </a:p>
          <a:p>
            <a:pPr marL="379476" fontAlgn="auto">
              <a:lnSpc>
                <a:spcPct val="150000"/>
              </a:lnSpc>
              <a:spcAft>
                <a:spcPts val="0"/>
              </a:spcAft>
              <a:defRPr/>
            </a:pPr>
            <a:r>
              <a:rPr lang="en-US" sz="2000" dirty="0" smtClean="0"/>
              <a:t> Additional required right-of-way and servitudes are anticipated</a:t>
            </a:r>
          </a:p>
          <a:p>
            <a:pPr marL="379476" fontAlgn="auto">
              <a:lnSpc>
                <a:spcPct val="150000"/>
              </a:lnSpc>
              <a:spcAft>
                <a:spcPts val="0"/>
              </a:spcAft>
              <a:defRPr/>
            </a:pPr>
            <a:r>
              <a:rPr lang="en-US" sz="2000" dirty="0" smtClean="0"/>
              <a:t>Roundabouts will replace the existing signalized intersection at US 190 and </a:t>
            </a:r>
            <a:r>
              <a:rPr lang="en-US" sz="2000" dirty="0" err="1" smtClean="0"/>
              <a:t>Northshore</a:t>
            </a:r>
            <a:r>
              <a:rPr lang="en-US" sz="2000" dirty="0" smtClean="0"/>
              <a:t> Blvd. and the one-way stop at the US 190 and Camp </a:t>
            </a:r>
            <a:r>
              <a:rPr lang="en-US" sz="2000" dirty="0" err="1" smtClean="0"/>
              <a:t>Villere</a:t>
            </a:r>
            <a:r>
              <a:rPr lang="en-US" sz="2000" dirty="0" smtClean="0"/>
              <a:t> Rd. intersection.</a:t>
            </a:r>
          </a:p>
          <a:p>
            <a:pPr marL="420624" indent="-384048" eaLnBrk="1" fontAlgn="auto" hangingPunct="1">
              <a:lnSpc>
                <a:spcPct val="110000"/>
              </a:lnSpc>
              <a:spcAft>
                <a:spcPts val="0"/>
              </a:spcAft>
              <a:buNone/>
              <a:defRPr/>
            </a:pPr>
            <a:r>
              <a:rPr lang="en-US" sz="2100" dirty="0">
                <a:solidFill>
                  <a:schemeClr val="tx2"/>
                </a:solidFill>
              </a:rPr>
              <a:t>	</a:t>
            </a:r>
          </a:p>
          <a:p>
            <a:pPr marL="420624" indent="-384048" eaLnBrk="1" fontAlgn="auto" hangingPunct="1">
              <a:lnSpc>
                <a:spcPct val="110000"/>
              </a:lnSpc>
              <a:spcAft>
                <a:spcPts val="0"/>
              </a:spcAft>
              <a:buNone/>
              <a:defRPr/>
            </a:pPr>
            <a:r>
              <a:rPr lang="en-US" sz="2100" dirty="0" smtClean="0">
                <a:solidFill>
                  <a:schemeClr val="tx2"/>
                </a:solidFill>
              </a:rPr>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576" y="6244717"/>
            <a:ext cx="487363" cy="487363"/>
          </a:xfrm>
          <a:prstGeom prst="rect">
            <a:avLst/>
          </a:prstGeom>
        </p:spPr>
      </p:pic>
    </p:spTree>
    <p:extLst>
      <p:ext uri="{BB962C8B-B14F-4D97-AF65-F5344CB8AC3E}">
        <p14:creationId xmlns:p14="http://schemas.microsoft.com/office/powerpoint/2010/main" val="2451698370"/>
      </p:ext>
    </p:extLst>
  </p:cSld>
  <p:clrMapOvr>
    <a:masterClrMapping/>
  </p:clrMapOvr>
  <p:transition advClick="0" advTm="37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2"/>
        <p14:stopEvt time="29063"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2635623" y="215153"/>
            <a:ext cx="5687209" cy="1143000"/>
          </a:xfrm>
        </p:spPr>
        <p:txBody>
          <a:bodyPr>
            <a:noAutofit/>
          </a:bodyPr>
          <a:lstStyle/>
          <a:p>
            <a:pPr eaLnBrk="1" fontAlgn="auto" hangingPunct="1">
              <a:spcAft>
                <a:spcPts val="0"/>
              </a:spcAft>
              <a:defRPr/>
            </a:pPr>
            <a:r>
              <a:rPr lang="en-US" dirty="0" smtClean="0">
                <a:solidFill>
                  <a:srgbClr val="CD6209"/>
                </a:solidFill>
              </a:rPr>
              <a:t>PROJECT LOCATION</a:t>
            </a: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6281293"/>
            <a:ext cx="487363" cy="487363"/>
          </a:xfrm>
          <a:prstGeom prst="rect">
            <a:avLst/>
          </a:prstGeom>
        </p:spPr>
      </p:pic>
      <p:pic>
        <p:nvPicPr>
          <p:cNvPr id="3" name="Picture 2"/>
          <p:cNvPicPr>
            <a:picLocks noChangeAspect="1"/>
          </p:cNvPicPr>
          <p:nvPr/>
        </p:nvPicPr>
        <p:blipFill>
          <a:blip r:embed="rId7"/>
          <a:stretch>
            <a:fillRect/>
          </a:stretch>
        </p:blipFill>
        <p:spPr>
          <a:xfrm>
            <a:off x="991518" y="1298869"/>
            <a:ext cx="7109379" cy="4982423"/>
          </a:xfrm>
          <a:prstGeom prst="rect">
            <a:avLst/>
          </a:prstGeom>
        </p:spPr>
      </p:pic>
    </p:spTree>
    <p:custDataLst>
      <p:tags r:id="rId1"/>
    </p:custDataLst>
    <p:extLst>
      <p:ext uri="{BB962C8B-B14F-4D97-AF65-F5344CB8AC3E}">
        <p14:creationId xmlns:p14="http://schemas.microsoft.com/office/powerpoint/2010/main" val="4067517194"/>
      </p:ext>
    </p:extLst>
  </p:cSld>
  <p:clrMapOvr>
    <a:masterClrMapping/>
  </p:clrMapOvr>
  <p:transition advClick="0" advTm="2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3"/>
        <p14:stopEvt time="14064"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2151529" y="152400"/>
            <a:ext cx="6489234" cy="1050925"/>
          </a:xfrm>
        </p:spPr>
        <p:txBody>
          <a:bodyPr>
            <a:normAutofit/>
          </a:bodyPr>
          <a:lstStyle/>
          <a:p>
            <a:pPr eaLnBrk="1" fontAlgn="auto" hangingPunct="1">
              <a:spcAft>
                <a:spcPts val="0"/>
              </a:spcAft>
              <a:defRPr/>
            </a:pPr>
            <a:r>
              <a:rPr lang="en-US" dirty="0" smtClean="0">
                <a:solidFill>
                  <a:srgbClr val="CD6209"/>
                </a:solidFill>
              </a:rPr>
              <a:t>PURPOSE OF THE PROJECT</a:t>
            </a:r>
          </a:p>
        </p:txBody>
      </p:sp>
      <p:sp>
        <p:nvSpPr>
          <p:cNvPr id="5" name="Content Placeholder 4"/>
          <p:cNvSpPr>
            <a:spLocks noGrp="1"/>
          </p:cNvSpPr>
          <p:nvPr>
            <p:ph idx="1"/>
          </p:nvPr>
        </p:nvSpPr>
        <p:spPr>
          <a:xfrm>
            <a:off x="533400" y="1219200"/>
            <a:ext cx="7848600" cy="4495800"/>
          </a:xfrm>
        </p:spPr>
        <p:txBody>
          <a:bodyPr>
            <a:noAutofit/>
          </a:bodyPr>
          <a:lstStyle/>
          <a:p>
            <a:pPr marL="420624" indent="-384048">
              <a:lnSpc>
                <a:spcPct val="110000"/>
              </a:lnSpc>
              <a:buClr>
                <a:schemeClr val="tx2"/>
              </a:buClr>
              <a:buNone/>
              <a:defRPr/>
            </a:pPr>
            <a:r>
              <a:rPr lang="en-US" sz="2100" dirty="0" smtClean="0">
                <a:solidFill>
                  <a:schemeClr val="tx2"/>
                </a:solidFill>
              </a:rPr>
              <a:t>	</a:t>
            </a:r>
          </a:p>
          <a:p>
            <a:pPr marL="420624" indent="-384048">
              <a:lnSpc>
                <a:spcPct val="110000"/>
              </a:lnSpc>
              <a:buClr>
                <a:schemeClr val="tx2"/>
              </a:buClr>
              <a:buNone/>
              <a:defRPr/>
            </a:pPr>
            <a:endParaRPr lang="en-US" sz="2100" dirty="0">
              <a:solidFill>
                <a:schemeClr val="tx2"/>
              </a:solidFill>
            </a:endParaRPr>
          </a:p>
          <a:p>
            <a:pPr marL="420624" indent="-384048" algn="just">
              <a:lnSpc>
                <a:spcPct val="110000"/>
              </a:lnSpc>
              <a:buClr>
                <a:schemeClr val="tx2"/>
              </a:buClr>
              <a:buNone/>
              <a:defRPr/>
            </a:pPr>
            <a:r>
              <a:rPr lang="en-US" sz="2100" dirty="0" smtClean="0">
                <a:solidFill>
                  <a:schemeClr val="tx2"/>
                </a:solidFill>
              </a:rPr>
              <a:t>	</a:t>
            </a:r>
            <a:r>
              <a:rPr lang="en-US" sz="2000" dirty="0" smtClean="0"/>
              <a:t>The purpose of the project is to improve traffic flow at the intersections of US 190 @ </a:t>
            </a:r>
            <a:r>
              <a:rPr lang="en-US" sz="2000" dirty="0" err="1" smtClean="0"/>
              <a:t>Northshore</a:t>
            </a:r>
            <a:r>
              <a:rPr lang="en-US" sz="2000" dirty="0" smtClean="0"/>
              <a:t> </a:t>
            </a:r>
            <a:r>
              <a:rPr lang="en-US" sz="2000" dirty="0"/>
              <a:t>B</a:t>
            </a:r>
            <a:r>
              <a:rPr lang="en-US" sz="2000" dirty="0" smtClean="0"/>
              <a:t>lvd. and US 190 @ Camp </a:t>
            </a:r>
            <a:r>
              <a:rPr lang="en-US" sz="2000" dirty="0" err="1" smtClean="0"/>
              <a:t>Villere</a:t>
            </a:r>
            <a:r>
              <a:rPr lang="en-US" sz="2000" dirty="0" smtClean="0"/>
              <a:t> Road.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403" y="6370637"/>
            <a:ext cx="487363" cy="487363"/>
          </a:xfrm>
          <a:prstGeom prst="rect">
            <a:avLst/>
          </a:prstGeom>
        </p:spPr>
      </p:pic>
    </p:spTree>
    <p:extLst>
      <p:ext uri="{BB962C8B-B14F-4D97-AF65-F5344CB8AC3E}">
        <p14:creationId xmlns:p14="http://schemas.microsoft.com/office/powerpoint/2010/main" val="2876228135"/>
      </p:ext>
    </p:extLst>
  </p:cSld>
  <p:clrMapOvr>
    <a:masterClrMapping/>
  </p:clrMapOvr>
  <p:transition advClick="0" advTm="1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7"/>
        <p14:stopEvt time="12031"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8"/>
            <a:ext cx="6553200" cy="810450"/>
          </a:xfrm>
        </p:spPr>
        <p:txBody>
          <a:bodyPr/>
          <a:lstStyle/>
          <a:p>
            <a:r>
              <a:rPr lang="en-US" dirty="0">
                <a:solidFill>
                  <a:srgbClr val="CD6209"/>
                </a:solidFill>
              </a:rPr>
              <a:t>US 190 @ NORTHSHORE BLVD</a:t>
            </a:r>
            <a:r>
              <a:rPr lang="en-US" dirty="0" smtClean="0">
                <a:solidFill>
                  <a:srgbClr val="CD6209"/>
                </a:solidFill>
              </a:rPr>
              <a:t>. ROUNDABOUT</a:t>
            </a:r>
            <a:endParaRPr lang="en-US" dirty="0"/>
          </a:p>
        </p:txBody>
      </p:sp>
      <p:pic>
        <p:nvPicPr>
          <p:cNvPr id="5" name="Content Placeholder 4"/>
          <p:cNvPicPr>
            <a:picLocks noGrp="1" noChangeAspect="1"/>
          </p:cNvPicPr>
          <p:nvPr>
            <p:ph idx="1"/>
          </p:nvPr>
        </p:nvPicPr>
        <p:blipFill>
          <a:blip r:embed="rId5"/>
          <a:stretch>
            <a:fillRect/>
          </a:stretch>
        </p:blipFill>
        <p:spPr>
          <a:xfrm>
            <a:off x="838200" y="1284514"/>
            <a:ext cx="7086599" cy="504660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682" y="6331121"/>
            <a:ext cx="487363" cy="487363"/>
          </a:xfrm>
          <a:prstGeom prst="rect">
            <a:avLst/>
          </a:prstGeom>
        </p:spPr>
      </p:pic>
    </p:spTree>
    <p:extLst>
      <p:ext uri="{BB962C8B-B14F-4D97-AF65-F5344CB8AC3E}">
        <p14:creationId xmlns:p14="http://schemas.microsoft.com/office/powerpoint/2010/main" val="343877554"/>
      </p:ext>
    </p:extLst>
  </p:cSld>
  <p:clrMapOvr>
    <a:masterClrMapping/>
  </p:clrMapOvr>
  <p:transition spd="med" advClick="0" advTm="38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D6209"/>
                </a:solidFill>
              </a:rPr>
              <a:t>US 190 @ CAMP VILLERE </a:t>
            </a:r>
            <a:r>
              <a:rPr lang="en-US" dirty="0" smtClean="0">
                <a:solidFill>
                  <a:srgbClr val="CD6209"/>
                </a:solidFill>
              </a:rPr>
              <a:t>RD. ROUNDABOUT</a:t>
            </a:r>
            <a:endParaRPr lang="en-US" dirty="0"/>
          </a:p>
        </p:txBody>
      </p:sp>
      <p:pic>
        <p:nvPicPr>
          <p:cNvPr id="6" name="Content Placeholder 5"/>
          <p:cNvPicPr>
            <a:picLocks noGrp="1" noChangeAspect="1"/>
          </p:cNvPicPr>
          <p:nvPr>
            <p:ph idx="1"/>
          </p:nvPr>
        </p:nvPicPr>
        <p:blipFill>
          <a:blip r:embed="rId5"/>
          <a:stretch>
            <a:fillRect/>
          </a:stretch>
        </p:blipFill>
        <p:spPr>
          <a:xfrm>
            <a:off x="812179" y="1417637"/>
            <a:ext cx="6981991" cy="495452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682" y="6370637"/>
            <a:ext cx="487363" cy="487363"/>
          </a:xfrm>
          <a:prstGeom prst="rect">
            <a:avLst/>
          </a:prstGeom>
        </p:spPr>
      </p:pic>
    </p:spTree>
    <p:extLst>
      <p:ext uri="{BB962C8B-B14F-4D97-AF65-F5344CB8AC3E}">
        <p14:creationId xmlns:p14="http://schemas.microsoft.com/office/powerpoint/2010/main" val="375116164"/>
      </p:ext>
    </p:extLst>
  </p:cSld>
  <p:clrMapOvr>
    <a:masterClrMapping/>
  </p:clrMapOvr>
  <p:transition spd="med" advClick="0" advTm="3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603351" y="152400"/>
            <a:ext cx="6037412" cy="1050925"/>
          </a:xfrm>
        </p:spPr>
        <p:txBody>
          <a:bodyPr/>
          <a:lstStyle/>
          <a:p>
            <a:pPr eaLnBrk="1" fontAlgn="auto" hangingPunct="1">
              <a:spcAft>
                <a:spcPts val="0"/>
              </a:spcAft>
              <a:defRPr/>
            </a:pPr>
            <a:r>
              <a:rPr lang="en-US" dirty="0" smtClean="0">
                <a:solidFill>
                  <a:srgbClr val="CD6209"/>
                </a:solidFill>
              </a:rPr>
              <a:t>WHAT IS A ROUNDABOUT</a:t>
            </a:r>
          </a:p>
        </p:txBody>
      </p:sp>
      <p:sp>
        <p:nvSpPr>
          <p:cNvPr id="11267" name="Content Placeholder 2"/>
          <p:cNvSpPr>
            <a:spLocks noGrp="1"/>
          </p:cNvSpPr>
          <p:nvPr>
            <p:ph idx="1"/>
          </p:nvPr>
        </p:nvSpPr>
        <p:spPr>
          <a:xfrm>
            <a:off x="533400" y="1219201"/>
            <a:ext cx="7696200" cy="1676399"/>
          </a:xfrm>
        </p:spPr>
        <p:txBody>
          <a:bodyPr>
            <a:normAutofit/>
          </a:bodyPr>
          <a:lstStyle/>
          <a:p>
            <a:pPr algn="just" eaLnBrk="1" hangingPunct="1">
              <a:buClr>
                <a:schemeClr val="tx2"/>
              </a:buClr>
              <a:buFont typeface="Arial" pitchFamily="34" charset="0"/>
              <a:buChar char="•"/>
            </a:pPr>
            <a:r>
              <a:rPr lang="en-US" sz="2000" dirty="0" smtClean="0">
                <a:solidFill>
                  <a:schemeClr val="tx2"/>
                </a:solidFill>
              </a:rPr>
              <a:t>Roundabouts are one-way, circular intersections designed to improve safety and efficiency for motorists, bicyclists, and pedestrians.</a:t>
            </a:r>
          </a:p>
          <a:p>
            <a:pPr algn="just" eaLnBrk="1" hangingPunct="1">
              <a:buClr>
                <a:schemeClr val="tx2"/>
              </a:buClr>
              <a:buFont typeface="Arial" pitchFamily="34" charset="0"/>
              <a:buChar char="•"/>
            </a:pPr>
            <a:r>
              <a:rPr lang="en-US" sz="2000" dirty="0" smtClean="0">
                <a:solidFill>
                  <a:schemeClr val="tx2"/>
                </a:solidFill>
              </a:rPr>
              <a:t>In a roundabout, traffic flows through a center island counterclockwise.</a:t>
            </a:r>
          </a:p>
        </p:txBody>
      </p:sp>
      <p:pic>
        <p:nvPicPr>
          <p:cNvPr id="2" name="Picture 3"/>
          <p:cNvPicPr>
            <a:picLocks noChangeAspect="1" noChangeArrowheads="1"/>
          </p:cNvPicPr>
          <p:nvPr/>
        </p:nvPicPr>
        <p:blipFill>
          <a:blip r:embed="rId5" cstate="print"/>
          <a:srcRect l="2195" t="2575" r="1866" b="3833"/>
          <a:stretch>
            <a:fillRect/>
          </a:stretch>
        </p:blipFill>
        <p:spPr bwMode="auto">
          <a:xfrm>
            <a:off x="4335578" y="2547991"/>
            <a:ext cx="4633382" cy="3696932"/>
          </a:xfrm>
          <a:prstGeom prst="rect">
            <a:avLst/>
          </a:prstGeom>
          <a:noFill/>
          <a:ln w="9525">
            <a:noFill/>
            <a:miter lim="800000"/>
            <a:headEnd/>
            <a:tailEnd/>
          </a:ln>
        </p:spPr>
      </p:pic>
      <p:sp>
        <p:nvSpPr>
          <p:cNvPr id="8" name="TextBox 7"/>
          <p:cNvSpPr txBox="1"/>
          <p:nvPr/>
        </p:nvSpPr>
        <p:spPr>
          <a:xfrm>
            <a:off x="533400" y="2819400"/>
            <a:ext cx="3733800" cy="3477875"/>
          </a:xfrm>
          <a:prstGeom prst="rect">
            <a:avLst/>
          </a:prstGeom>
          <a:noFill/>
        </p:spPr>
        <p:txBody>
          <a:bodyPr wrap="square" rtlCol="0">
            <a:spAutoFit/>
          </a:bodyPr>
          <a:lstStyle/>
          <a:p>
            <a:pPr marL="365760" indent="-256032" algn="just">
              <a:buClr>
                <a:schemeClr val="tx2"/>
              </a:buClr>
              <a:buSzPct val="68000"/>
              <a:buFont typeface="Arial" pitchFamily="34" charset="0"/>
              <a:buChar char="•"/>
            </a:pPr>
            <a:r>
              <a:rPr lang="en-US" sz="2000" dirty="0" smtClean="0">
                <a:solidFill>
                  <a:schemeClr val="tx2"/>
                </a:solidFill>
                <a:latin typeface="+mn-lt"/>
              </a:rPr>
              <a:t>A roundabout redirects some of the conflicting traffic, such as left turns, which cause crashes at traditional intersections.  This is because drivers enter and exit the roundabout through a series of right-hand turns.</a:t>
            </a:r>
          </a:p>
          <a:p>
            <a:endParaRPr lang="en-US" sz="2000" dirty="0"/>
          </a:p>
        </p:txBody>
      </p:sp>
      <p:sp>
        <p:nvSpPr>
          <p:cNvPr id="10" name="TextBox 9"/>
          <p:cNvSpPr txBox="1"/>
          <p:nvPr/>
        </p:nvSpPr>
        <p:spPr>
          <a:xfrm>
            <a:off x="6894666" y="6627168"/>
            <a:ext cx="2249334" cy="230832"/>
          </a:xfrm>
          <a:prstGeom prst="rect">
            <a:avLst/>
          </a:prstGeom>
          <a:noFill/>
        </p:spPr>
        <p:txBody>
          <a:bodyPr wrap="none" rtlCol="0">
            <a:spAutoFit/>
          </a:bodyPr>
          <a:lstStyle/>
          <a:p>
            <a:r>
              <a:rPr lang="en-US" sz="900" dirty="0" smtClean="0"/>
              <a:t>Source: DOTD Roundabouts Fact Sheet</a:t>
            </a:r>
            <a:endParaRPr lang="en-US" sz="900"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17372" y="6244923"/>
            <a:ext cx="609600" cy="609600"/>
          </a:xfrm>
          <a:prstGeom prst="rect">
            <a:avLst/>
          </a:prstGeom>
        </p:spPr>
      </p:pic>
    </p:spTree>
  </p:cSld>
  <p:clrMapOvr>
    <a:masterClrMapping/>
  </p:clrMapOvr>
  <p:transition advClick="0" advTm="38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0" objId="7"/>
        <p14:stopEvt time="37063" objId="7"/>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291379" y="304800"/>
            <a:ext cx="6349384" cy="1050925"/>
          </a:xfrm>
        </p:spPr>
        <p:txBody>
          <a:bodyPr>
            <a:normAutofit fontScale="90000"/>
          </a:bodyPr>
          <a:lstStyle/>
          <a:p>
            <a:pPr eaLnBrk="1" fontAlgn="auto" hangingPunct="1">
              <a:spcAft>
                <a:spcPts val="0"/>
              </a:spcAft>
              <a:defRPr/>
            </a:pPr>
            <a:r>
              <a:rPr lang="en-US" dirty="0" smtClean="0">
                <a:solidFill>
                  <a:srgbClr val="CD6209"/>
                </a:solidFill>
              </a:rPr>
              <a:t>WHAT ARE THE ADVANTAGES OF A ROUNDABOUT</a:t>
            </a:r>
          </a:p>
        </p:txBody>
      </p:sp>
      <p:sp>
        <p:nvSpPr>
          <p:cNvPr id="11267" name="Content Placeholder 2"/>
          <p:cNvSpPr>
            <a:spLocks noGrp="1"/>
          </p:cNvSpPr>
          <p:nvPr>
            <p:ph idx="1"/>
          </p:nvPr>
        </p:nvSpPr>
        <p:spPr>
          <a:xfrm>
            <a:off x="533400" y="1447800"/>
            <a:ext cx="7696200" cy="3428999"/>
          </a:xfrm>
        </p:spPr>
        <p:txBody>
          <a:bodyPr>
            <a:normAutofit/>
          </a:bodyPr>
          <a:lstStyle/>
          <a:p>
            <a:endParaRPr lang="en-US" sz="2000" dirty="0" smtClean="0"/>
          </a:p>
          <a:p>
            <a:pPr algn="just">
              <a:buClr>
                <a:schemeClr val="tx2"/>
              </a:buClr>
              <a:buFont typeface="Arial" pitchFamily="34" charset="0"/>
              <a:buChar char="•"/>
            </a:pPr>
            <a:r>
              <a:rPr lang="en-US" sz="2100" dirty="0" smtClean="0">
                <a:solidFill>
                  <a:schemeClr val="tx2"/>
                </a:solidFill>
              </a:rPr>
              <a:t>A well-designed roundabout can improve safety, operations and aesthetics of an intersection.</a:t>
            </a:r>
            <a:r>
              <a:rPr lang="en-US" sz="2100" dirty="0" smtClean="0"/>
              <a:t> </a:t>
            </a:r>
          </a:p>
          <a:p>
            <a:pPr algn="just">
              <a:buClr>
                <a:schemeClr val="tx2"/>
              </a:buClr>
              <a:buNone/>
            </a:pPr>
            <a:endParaRPr lang="en-US" sz="2100" dirty="0" smtClean="0"/>
          </a:p>
          <a:p>
            <a:pPr algn="just">
              <a:buClr>
                <a:schemeClr val="tx2"/>
              </a:buClr>
              <a:buFont typeface="Arial" pitchFamily="34" charset="0"/>
              <a:buChar char="•"/>
            </a:pPr>
            <a:r>
              <a:rPr lang="en-US" sz="2100" dirty="0" smtClean="0">
                <a:solidFill>
                  <a:schemeClr val="tx2"/>
                </a:solidFill>
              </a:rPr>
              <a:t>Greater safety is achieved primarily by slower speeds and the elimination of more severe crashes.  Operations are improved by smooth-flowing traffic with less stop-and-go than a signed intersection.  Aesthetics are enhanced by the opportunity for more landscaping and less pavement. </a:t>
            </a:r>
          </a:p>
          <a:p>
            <a:pPr>
              <a:buClr>
                <a:schemeClr val="tx2"/>
              </a:buClr>
              <a:buFont typeface="Arial" pitchFamily="34" charset="0"/>
              <a:buChar char="•"/>
            </a:pPr>
            <a:endParaRPr lang="en-US" sz="2000" dirty="0" smtClean="0">
              <a:solidFill>
                <a:schemeClr val="tx2"/>
              </a:solidFill>
            </a:endParaRPr>
          </a:p>
        </p:txBody>
      </p:sp>
      <p:sp>
        <p:nvSpPr>
          <p:cNvPr id="6" name="TextBox 5"/>
          <p:cNvSpPr txBox="1"/>
          <p:nvPr/>
        </p:nvSpPr>
        <p:spPr>
          <a:xfrm>
            <a:off x="6894666" y="6627168"/>
            <a:ext cx="2249334" cy="230832"/>
          </a:xfrm>
          <a:prstGeom prst="rect">
            <a:avLst/>
          </a:prstGeom>
          <a:noFill/>
        </p:spPr>
        <p:txBody>
          <a:bodyPr wrap="none" rtlCol="0">
            <a:spAutoFit/>
          </a:bodyPr>
          <a:lstStyle/>
          <a:p>
            <a:r>
              <a:rPr lang="en-US" sz="900" dirty="0" smtClean="0"/>
              <a:t>Source: DOTD Roundabouts Fact Sheet</a:t>
            </a:r>
            <a:endParaRPr lang="en-US" sz="9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3286" y="6204857"/>
            <a:ext cx="609600" cy="609600"/>
          </a:xfrm>
          <a:prstGeom prst="rect">
            <a:avLst/>
          </a:prstGeom>
        </p:spPr>
      </p:pic>
    </p:spTree>
  </p:cSld>
  <p:clrMapOvr>
    <a:masterClrMapping/>
  </p:clrMapOvr>
  <p:transition advClick="0" advTm="37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36563"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9.3"/>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1F13ADDE-2EF5-402F-AC95-0215FA6DB954}" vid="{EE68A6D1-F4D6-40F5-A9EC-E6C23C2D0E6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9AA66DFE29F9469BC4F073551F3E05" ma:contentTypeVersion="1" ma:contentTypeDescription="Create a new document." ma:contentTypeScope="" ma:versionID="c727e496449c74b1d4d9ba791c54303a">
  <xsd:schema xmlns:xsd="http://www.w3.org/2001/XMLSchema" xmlns:xs="http://www.w3.org/2001/XMLSchema" xmlns:p="http://schemas.microsoft.com/office/2006/metadata/properties" xmlns:ns1="http://schemas.microsoft.com/sharepoint/v3" xmlns:ns3="9a2b873c-6a2a-416d-bf9c-40bc8eff3a9a" xmlns:ns4="http://schemas.microsoft.com/sharepoint/v4" targetNamespace="http://schemas.microsoft.com/office/2006/metadata/properties" ma:root="true" ma:fieldsID="0416e24e7db0a9df8e1225f13d8eaf2c" ns1:_="" ns3:_="" ns4:_="">
    <xsd:import namespace="http://schemas.microsoft.com/sharepoint/v3"/>
    <xsd:import namespace="9a2b873c-6a2a-416d-bf9c-40bc8eff3a9a"/>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3:EffectiveDate"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2b873c-6a2a-416d-bf9c-40bc8eff3a9a" elementFormDefault="qualified">
    <xsd:import namespace="http://schemas.microsoft.com/office/2006/documentManagement/types"/>
    <xsd:import namespace="http://schemas.microsoft.com/office/infopath/2007/PartnerControls"/>
    <xsd:element name="EffectiveDate" ma:index="11" nillable="true" ma:displayName="Effective Date" ma:format="DateOnly" ma:internalName="Effectiv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0" ma:displayName="Description"/>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EffectiveDate xmlns="9a2b873c-6a2a-416d-bf9c-40bc8eff3a9a">2021-04-26T05:00:00+00:00</EffectiveDate>
    <PublishingStartDate xmlns="http://schemas.microsoft.com/sharepoint/v3" xsi:nil="true"/>
  </documentManagement>
</p:properties>
</file>

<file path=customXml/itemProps1.xml><?xml version="1.0" encoding="utf-8"?>
<ds:datastoreItem xmlns:ds="http://schemas.openxmlformats.org/officeDocument/2006/customXml" ds:itemID="{38DED6D4-ACF8-431E-82E4-D3D6C7868E8C}"/>
</file>

<file path=customXml/itemProps2.xml><?xml version="1.0" encoding="utf-8"?>
<ds:datastoreItem xmlns:ds="http://schemas.openxmlformats.org/officeDocument/2006/customXml" ds:itemID="{899ECB82-33CA-45B5-B3F9-705659895726}"/>
</file>

<file path=customXml/itemProps3.xml><?xml version="1.0" encoding="utf-8"?>
<ds:datastoreItem xmlns:ds="http://schemas.openxmlformats.org/officeDocument/2006/customXml" ds:itemID="{5F1298DD-C870-4584-840D-4E16BFE77A6D}"/>
</file>

<file path=docProps/app.xml><?xml version="1.0" encoding="utf-8"?>
<Properties xmlns="http://schemas.openxmlformats.org/officeDocument/2006/extended-properties" xmlns:vt="http://schemas.openxmlformats.org/officeDocument/2006/docPropsVTypes">
  <Template>Theme1</Template>
  <TotalTime>6654</TotalTime>
  <Words>2038</Words>
  <Application>Microsoft Office PowerPoint</Application>
  <PresentationFormat>On-screen Show (4:3)</PresentationFormat>
  <Paragraphs>146</Paragraphs>
  <Slides>18</Slides>
  <Notes>18</Notes>
  <HiddenSlides>0</HiddenSlides>
  <MMClips>20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Wingdings</vt:lpstr>
      <vt:lpstr>Wingdings 3</vt:lpstr>
      <vt:lpstr>Theme1</vt:lpstr>
      <vt:lpstr>Custom Design</vt:lpstr>
      <vt:lpstr>PowerPoint Presentation</vt:lpstr>
      <vt:lpstr>PURPOSE OF THE MEETING</vt:lpstr>
      <vt:lpstr>PROJECT DESCRIPTION</vt:lpstr>
      <vt:lpstr>PROJECT LOCATION</vt:lpstr>
      <vt:lpstr>PURPOSE OF THE PROJECT</vt:lpstr>
      <vt:lpstr>US 190 @ NORTHSHORE BLVD. ROUNDABOUT</vt:lpstr>
      <vt:lpstr>US 190 @ CAMP VILLERE RD. ROUNDABOUT</vt:lpstr>
      <vt:lpstr>WHAT IS A ROUNDABOUT</vt:lpstr>
      <vt:lpstr>WHAT ARE THE ADVANTAGES OF A ROUNDABOUT</vt:lpstr>
      <vt:lpstr>WHAT DO STATISTICS FROM FHWA SAY ABOUT ROUNDABOUTS</vt:lpstr>
      <vt:lpstr>WHAT DO STATISTICS FROM FHWA SAY ABOUT ROUNDABOUTS</vt:lpstr>
      <vt:lpstr>WHAT DO STATISTICS FROM FHWA SAY ABOUT ROUNDABOUTS</vt:lpstr>
      <vt:lpstr>WHAT ARE THE GENERAL PRINCIPLES OF USING A ROUNDABOUT</vt:lpstr>
      <vt:lpstr>CAN ROUNDABOUTS ACCOMMODATE LARGER VEHICLES</vt:lpstr>
      <vt:lpstr>SECTION 4(f) IMPACTS</vt:lpstr>
      <vt:lpstr>TAMMANY TRACE DE MINIMIS 4(f) IMPACT</vt:lpstr>
      <vt:lpstr>YOUR COMMENTS ARE REQUESTED</vt:lpstr>
      <vt:lpstr>THANK YOU FOR ATTENDING  US 190 @ NORTHSHORE &amp; CAMP VILLERE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Meeting</dc:title>
  <dc:subject/>
  <dc:creator>Jim Ellingburg</dc:creator>
  <cp:lastModifiedBy>Robin Daigle</cp:lastModifiedBy>
  <cp:revision>498</cp:revision>
  <cp:lastPrinted>2021-04-26T14:02:52Z</cp:lastPrinted>
  <dcterms:created xsi:type="dcterms:W3CDTF">2009-03-20T03:07:46Z</dcterms:created>
  <dcterms:modified xsi:type="dcterms:W3CDTF">2021-04-26T14:13:26Z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0x0101003A9AA66DFE29F9469BC4F073551F3E05</vt:lpwstr>
  </property>
</Properties>
</file>